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6" r:id="rId2"/>
    <p:sldId id="410" r:id="rId3"/>
    <p:sldId id="278" r:id="rId4"/>
    <p:sldId id="277" r:id="rId5"/>
    <p:sldId id="4747" r:id="rId6"/>
    <p:sldId id="4712" r:id="rId7"/>
    <p:sldId id="4713" r:id="rId8"/>
    <p:sldId id="4746" r:id="rId9"/>
    <p:sldId id="4744" r:id="rId10"/>
    <p:sldId id="4715" r:id="rId11"/>
    <p:sldId id="4716" r:id="rId12"/>
    <p:sldId id="4717" r:id="rId13"/>
    <p:sldId id="4714" r:id="rId14"/>
    <p:sldId id="4742" r:id="rId15"/>
    <p:sldId id="4741" r:id="rId16"/>
    <p:sldId id="4718" r:id="rId17"/>
    <p:sldId id="4719" r:id="rId18"/>
    <p:sldId id="4720" r:id="rId19"/>
    <p:sldId id="4721" r:id="rId20"/>
    <p:sldId id="4722" r:id="rId21"/>
    <p:sldId id="4723" r:id="rId22"/>
    <p:sldId id="4724" r:id="rId23"/>
    <p:sldId id="4737" r:id="rId24"/>
    <p:sldId id="4738" r:id="rId25"/>
    <p:sldId id="4739" r:id="rId26"/>
    <p:sldId id="4740" r:id="rId27"/>
    <p:sldId id="4725" r:id="rId28"/>
    <p:sldId id="4726" r:id="rId29"/>
    <p:sldId id="4727" r:id="rId30"/>
    <p:sldId id="4728" r:id="rId31"/>
    <p:sldId id="4729" r:id="rId32"/>
    <p:sldId id="4730" r:id="rId33"/>
    <p:sldId id="4773" r:id="rId34"/>
    <p:sldId id="4755" r:id="rId35"/>
    <p:sldId id="4774" r:id="rId36"/>
    <p:sldId id="4778" r:id="rId37"/>
    <p:sldId id="4753" r:id="rId38"/>
    <p:sldId id="4779" r:id="rId39"/>
    <p:sldId id="4757" r:id="rId40"/>
    <p:sldId id="282" r:id="rId41"/>
    <p:sldId id="280" r:id="rId42"/>
    <p:sldId id="4711" r:id="rId4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3F8CEC-A1BA-4618-89C5-53BE6DFFB712}">
          <p14:sldIdLst>
            <p14:sldId id="276"/>
            <p14:sldId id="410"/>
            <p14:sldId id="278"/>
            <p14:sldId id="277"/>
            <p14:sldId id="4747"/>
          </p14:sldIdLst>
        </p14:section>
        <p14:section name="SAP BTP and CF basics" id="{1C2408A8-434D-4AC6-AE07-3579F88D135F}">
          <p14:sldIdLst>
            <p14:sldId id="4712"/>
            <p14:sldId id="4713"/>
            <p14:sldId id="4746"/>
            <p14:sldId id="4744"/>
            <p14:sldId id="4715"/>
            <p14:sldId id="4716"/>
            <p14:sldId id="4717"/>
            <p14:sldId id="4714"/>
            <p14:sldId id="4742"/>
            <p14:sldId id="4741"/>
            <p14:sldId id="4718"/>
            <p14:sldId id="4719"/>
            <p14:sldId id="4720"/>
            <p14:sldId id="4721"/>
            <p14:sldId id="4722"/>
            <p14:sldId id="4723"/>
            <p14:sldId id="4724"/>
            <p14:sldId id="4737"/>
            <p14:sldId id="4738"/>
            <p14:sldId id="4739"/>
            <p14:sldId id="4740"/>
            <p14:sldId id="4725"/>
            <p14:sldId id="4726"/>
            <p14:sldId id="4727"/>
            <p14:sldId id="4728"/>
          </p14:sldIdLst>
        </p14:section>
        <p14:section name="Microservices" id="{D77A83B4-35B9-4189-94EA-E8F03BED63EC}">
          <p14:sldIdLst>
            <p14:sldId id="4729"/>
            <p14:sldId id="4730"/>
            <p14:sldId id="4773"/>
          </p14:sldIdLst>
        </p14:section>
        <p14:section name="JS and NodeJS basics" id="{F6BC5989-259B-479E-8A10-500A60D13324}">
          <p14:sldIdLst>
            <p14:sldId id="4755"/>
            <p14:sldId id="4774"/>
            <p14:sldId id="4778"/>
            <p14:sldId id="4753"/>
            <p14:sldId id="4779"/>
            <p14:sldId id="4757"/>
            <p14:sldId id="282"/>
            <p14:sldId id="280"/>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78" d="100"/>
          <a:sy n="78" d="100"/>
        </p:scale>
        <p:origin x="998"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2185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42</a:t>
            </a:fld>
            <a:endParaRPr lang="en-US"/>
          </a:p>
        </p:txBody>
      </p:sp>
    </p:spTree>
    <p:extLst>
      <p:ext uri="{BB962C8B-B14F-4D97-AF65-F5344CB8AC3E}">
        <p14:creationId xmlns:p14="http://schemas.microsoft.com/office/powerpoint/2010/main" val="59834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518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317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12/13/2023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3" r:id="rId10"/>
    <p:sldLayoutId id="2147483674"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SAP_BTP_Training_8Hr_Per_Day/blob/master/Day%201/helloworld.zip"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npmjs.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SAP_BTP_Training_8Hr_Per_Day/tree/master/Day%201/nodemicroservice" TargetMode="External"/><Relationship Id="rId2" Type="http://schemas.openxmlformats.org/officeDocument/2006/relationships/hyperlink" Target="https://github.com/soyuztechnologies/SAP_BTP_Training_8Hr_Per_Day/tree/master/Day%201/basicsnodejs"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www.dribbble.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Why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4"/>
                  </a:solidFill>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grpSp>
        <p:nvGrpSpPr>
          <p:cNvPr id="3" name="Group 2">
            <a:extLst>
              <a:ext uri="{FF2B5EF4-FFF2-40B4-BE49-F238E27FC236}">
                <a16:creationId xmlns:a16="http://schemas.microsoft.com/office/drawing/2014/main" id="{F87CF505-896E-4D00-F3B0-6F1EFDE8ECF9}"/>
              </a:ext>
            </a:extLst>
          </p:cNvPr>
          <p:cNvGrpSpPr/>
          <p:nvPr/>
        </p:nvGrpSpPr>
        <p:grpSpPr>
          <a:xfrm>
            <a:off x="655321" y="1002983"/>
            <a:ext cx="6062942" cy="489815"/>
            <a:chOff x="208378" y="1210958"/>
            <a:chExt cx="8097066" cy="654148"/>
          </a:xfrm>
        </p:grpSpPr>
        <p:sp>
          <p:nvSpPr>
            <p:cNvPr id="4" name="Oval 3">
              <a:extLst>
                <a:ext uri="{FF2B5EF4-FFF2-40B4-BE49-F238E27FC236}">
                  <a16:creationId xmlns:a16="http://schemas.microsoft.com/office/drawing/2014/main" id="{FE009426-2D11-92F8-9856-A2DE4727EDAD}"/>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Rectangle 4">
              <a:extLst>
                <a:ext uri="{FF2B5EF4-FFF2-40B4-BE49-F238E27FC236}">
                  <a16:creationId xmlns:a16="http://schemas.microsoft.com/office/drawing/2014/main" id="{6AD9030D-2BA6-4D80-6EA0-D0AD1FA859A7}"/>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E9D4A54A-15AA-4188-F5E1-2AE05005201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3</a:t>
              </a:r>
            </a:p>
          </p:txBody>
        </p:sp>
      </p:grpSp>
      <p:sp>
        <p:nvSpPr>
          <p:cNvPr id="7" name="TextBox 6">
            <a:extLst>
              <a:ext uri="{FF2B5EF4-FFF2-40B4-BE49-F238E27FC236}">
                <a16:creationId xmlns:a16="http://schemas.microsoft.com/office/drawing/2014/main" id="{388B2B6D-FC6D-7290-FB86-0D1628002B08}"/>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Twelve-Factor App</a:t>
            </a:r>
          </a:p>
        </p:txBody>
      </p:sp>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3" name="Picture 2" descr="SAP Business Technology Platform (SAP BTP) - Vorteile und Integration">
            <a:extLst>
              <a:ext uri="{FF2B5EF4-FFF2-40B4-BE49-F238E27FC236}">
                <a16:creationId xmlns:a16="http://schemas.microsoft.com/office/drawing/2014/main" id="{98AEE05E-1451-217A-995D-3745831CBD60}"/>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8179" b="3505"/>
          <a:stretch/>
        </p:blipFill>
        <p:spPr bwMode="auto">
          <a:xfrm>
            <a:off x="481007" y="794950"/>
            <a:ext cx="11226809" cy="59992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C3E58-537D-F87A-2352-D70DC12F9EE3}"/>
              </a:ext>
            </a:extLst>
          </p:cNvPr>
          <p:cNvSpPr txBox="1"/>
          <p:nvPr/>
        </p:nvSpPr>
        <p:spPr>
          <a:xfrm>
            <a:off x="117748" y="116632"/>
            <a:ext cx="10801200" cy="584775"/>
          </a:xfrm>
          <a:prstGeom prst="rect">
            <a:avLst/>
          </a:prstGeom>
          <a:noFill/>
        </p:spPr>
        <p:txBody>
          <a:bodyPr wrap="square" rtlCol="0">
            <a:spAutoFit/>
          </a:bodyPr>
          <a:lstStyle/>
          <a:p>
            <a:r>
              <a:rPr lang="en-US" sz="3200" dirty="0">
                <a:solidFill>
                  <a:schemeClr val="bg1"/>
                </a:solidFill>
                <a:latin typeface="Cooper Black" panose="0208090404030B020404" pitchFamily="18" charset="0"/>
              </a:rPr>
              <a:t>BTP Architecture</a:t>
            </a:r>
          </a:p>
        </p:txBody>
      </p:sp>
    </p:spTree>
    <p:extLst>
      <p:ext uri="{BB962C8B-B14F-4D97-AF65-F5344CB8AC3E}">
        <p14:creationId xmlns:p14="http://schemas.microsoft.com/office/powerpoint/2010/main" val="195247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33F6620-28FC-8717-EB7B-62EFEF50EB75}"/>
              </a:ext>
            </a:extLst>
          </p:cNvPr>
          <p:cNvSpPr/>
          <p:nvPr/>
        </p:nvSpPr>
        <p:spPr>
          <a:xfrm>
            <a:off x="4661148" y="26897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53" name="Rectangle 52">
            <a:extLst>
              <a:ext uri="{FF2B5EF4-FFF2-40B4-BE49-F238E27FC236}">
                <a16:creationId xmlns:a16="http://schemas.microsoft.com/office/drawing/2014/main" id="{14766A2E-BB0F-37E8-17E7-DA5C1BC50CFE}"/>
              </a:ext>
            </a:extLst>
          </p:cNvPr>
          <p:cNvSpPr/>
          <p:nvPr/>
        </p:nvSpPr>
        <p:spPr>
          <a:xfrm>
            <a:off x="4508748" y="25373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BTP CF</a:t>
            </a:r>
          </a:p>
        </p:txBody>
      </p:sp>
      <p:sp>
        <p:nvSpPr>
          <p:cNvPr id="37" name="Rectangle 36">
            <a:extLst>
              <a:ext uri="{FF2B5EF4-FFF2-40B4-BE49-F238E27FC236}">
                <a16:creationId xmlns:a16="http://schemas.microsoft.com/office/drawing/2014/main" id="{9C7B20A1-D1E7-6344-5D72-1D91704809CB}"/>
              </a:ext>
            </a:extLst>
          </p:cNvPr>
          <p:cNvSpPr/>
          <p:nvPr/>
        </p:nvSpPr>
        <p:spPr>
          <a:xfrm>
            <a:off x="3586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Global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(Representation of a customer – used for billing purpose)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e.g. IBM, EY, Nvidia</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Entitlements – </a:t>
            </a:r>
            <a:r>
              <a:rPr kumimoji="0" lang="en-US" sz="1800" b="0" i="0" u="none" strike="noStrike" kern="1200" cap="none" spc="0" normalizeH="0" baseline="0" noProof="0" dirty="0">
                <a:ln>
                  <a:noFill/>
                </a:ln>
                <a:solidFill>
                  <a:schemeClr val="bg1"/>
                </a:solidFill>
                <a:effectLst/>
                <a:uLnTx/>
                <a:uFillTx/>
                <a:latin typeface="Calibri"/>
                <a:ea typeface="+mn-ea"/>
                <a:cs typeface="+mn-cs"/>
              </a:rPr>
              <a:t>Services which this customer opted for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5 – HANA</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100 – CF Runtime</a:t>
            </a:r>
          </a:p>
        </p:txBody>
      </p:sp>
      <p:sp>
        <p:nvSpPr>
          <p:cNvPr id="38" name="Rectangle 37">
            <a:extLst>
              <a:ext uri="{FF2B5EF4-FFF2-40B4-BE49-F238E27FC236}">
                <a16:creationId xmlns:a16="http://schemas.microsoft.com/office/drawing/2014/main" id="{5A11FE40-F010-12AC-371A-7913228A04B3}"/>
              </a:ext>
            </a:extLst>
          </p:cNvPr>
          <p:cNvSpPr/>
          <p:nvPr/>
        </p:nvSpPr>
        <p:spPr>
          <a:xfrm>
            <a:off x="435634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39" name="Rectangle 38">
            <a:extLst>
              <a:ext uri="{FF2B5EF4-FFF2-40B4-BE49-F238E27FC236}">
                <a16:creationId xmlns:a16="http://schemas.microsoft.com/office/drawing/2014/main" id="{92F8F4C4-2D1F-D5DF-25E1-D918EE46A3EC}"/>
              </a:ext>
            </a:extLst>
          </p:cNvPr>
          <p:cNvSpPr/>
          <p:nvPr/>
        </p:nvSpPr>
        <p:spPr>
          <a:xfrm>
            <a:off x="8627742"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Space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(It is the compute unit in which we actually deploy and run our application – it constructs our landscape for development)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DEV | QLT | PROD</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Assigned with Quota</a:t>
            </a:r>
          </a:p>
        </p:txBody>
      </p:sp>
      <p:sp>
        <p:nvSpPr>
          <p:cNvPr id="40" name="Rectangle: Rounded Corners 39">
            <a:extLst>
              <a:ext uri="{FF2B5EF4-FFF2-40B4-BE49-F238E27FC236}">
                <a16:creationId xmlns:a16="http://schemas.microsoft.com/office/drawing/2014/main" id="{0DE771C7-0F39-F07E-8A1F-4F07797F4781}"/>
              </a:ext>
            </a:extLst>
          </p:cNvPr>
          <p:cNvSpPr/>
          <p:nvPr/>
        </p:nvSpPr>
        <p:spPr>
          <a:xfrm>
            <a:off x="10549036" y="52732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1" name="Connector: Elbow 40">
            <a:extLst>
              <a:ext uri="{FF2B5EF4-FFF2-40B4-BE49-F238E27FC236}">
                <a16:creationId xmlns:a16="http://schemas.microsoft.com/office/drawing/2014/main" id="{EFCC62DC-8253-CAC0-AEE5-D336041570F5}"/>
              </a:ext>
            </a:extLst>
          </p:cNvPr>
          <p:cNvCxnSpPr>
            <a:stCxn id="39" idx="2"/>
            <a:endCxn id="40" idx="1"/>
          </p:cNvCxnSpPr>
          <p:nvPr/>
        </p:nvCxnSpPr>
        <p:spPr>
          <a:xfrm rot="16200000" flipH="1">
            <a:off x="10106451" y="5082723"/>
            <a:ext cx="548052" cy="337118"/>
          </a:xfrm>
          <a:prstGeom prst="bentConnector2">
            <a:avLst/>
          </a:prstGeom>
          <a:noFill/>
          <a:ln w="9525" cap="flat" cmpd="sng" algn="ctr">
            <a:solidFill>
              <a:srgbClr val="BDBDBD">
                <a:shade val="95000"/>
                <a:satMod val="105000"/>
              </a:srgbClr>
            </a:solidFill>
            <a:prstDash val="solid"/>
          </a:ln>
          <a:effectLst/>
        </p:spPr>
      </p:cxnSp>
      <p:sp>
        <p:nvSpPr>
          <p:cNvPr id="42" name="TextBox 8">
            <a:extLst>
              <a:ext uri="{FF2B5EF4-FFF2-40B4-BE49-F238E27FC236}">
                <a16:creationId xmlns:a16="http://schemas.microsoft.com/office/drawing/2014/main" id="{FD62F84F-D112-B28D-872D-E928CE63008F}"/>
              </a:ext>
            </a:extLst>
          </p:cNvPr>
          <p:cNvSpPr txBox="1"/>
          <p:nvPr/>
        </p:nvSpPr>
        <p:spPr>
          <a:xfrm>
            <a:off x="9684940" y="5199392"/>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3" name="Rectangle: Rounded Corners 42">
            <a:extLst>
              <a:ext uri="{FF2B5EF4-FFF2-40B4-BE49-F238E27FC236}">
                <a16:creationId xmlns:a16="http://schemas.microsoft.com/office/drawing/2014/main" id="{D77C45BB-38CD-66DB-A700-7CD2E4D503CE}"/>
              </a:ext>
            </a:extLst>
          </p:cNvPr>
          <p:cNvSpPr/>
          <p:nvPr/>
        </p:nvSpPr>
        <p:spPr>
          <a:xfrm>
            <a:off x="10701436" y="54256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sp>
        <p:nvSpPr>
          <p:cNvPr id="44" name="Rectangle: Rounded Corners 43">
            <a:extLst>
              <a:ext uri="{FF2B5EF4-FFF2-40B4-BE49-F238E27FC236}">
                <a16:creationId xmlns:a16="http://schemas.microsoft.com/office/drawing/2014/main" id="{EF635EE6-87D2-C82C-62A1-218CB1D39130}"/>
              </a:ext>
            </a:extLst>
          </p:cNvPr>
          <p:cNvSpPr/>
          <p:nvPr/>
        </p:nvSpPr>
        <p:spPr>
          <a:xfrm>
            <a:off x="10853836" y="55780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5" name="Straight Connector 44">
            <a:extLst>
              <a:ext uri="{FF2B5EF4-FFF2-40B4-BE49-F238E27FC236}">
                <a16:creationId xmlns:a16="http://schemas.microsoft.com/office/drawing/2014/main" id="{65C18751-E240-C9FC-7976-F248AD19D5CE}"/>
              </a:ext>
            </a:extLst>
          </p:cNvPr>
          <p:cNvCxnSpPr>
            <a:stCxn id="37" idx="3"/>
            <a:endCxn id="38" idx="1"/>
          </p:cNvCxnSpPr>
          <p:nvPr/>
        </p:nvCxnSpPr>
        <p:spPr>
          <a:xfrm>
            <a:off x="3204220" y="3681112"/>
            <a:ext cx="1152128" cy="0"/>
          </a:xfrm>
          <a:prstGeom prst="line">
            <a:avLst/>
          </a:prstGeom>
          <a:noFill/>
          <a:ln w="9525" cap="flat" cmpd="sng" algn="ctr">
            <a:solidFill>
              <a:srgbClr val="BDBDBD">
                <a:shade val="95000"/>
                <a:satMod val="105000"/>
              </a:srgbClr>
            </a:solidFill>
            <a:prstDash val="solid"/>
          </a:ln>
          <a:effectLst/>
        </p:spPr>
      </p:cxnSp>
      <p:sp>
        <p:nvSpPr>
          <p:cNvPr id="46" name="TextBox 13">
            <a:extLst>
              <a:ext uri="{FF2B5EF4-FFF2-40B4-BE49-F238E27FC236}">
                <a16:creationId xmlns:a16="http://schemas.microsoft.com/office/drawing/2014/main" id="{CEFBA1A7-1375-368F-3DF0-3F13965538A9}"/>
              </a:ext>
            </a:extLst>
          </p:cNvPr>
          <p:cNvSpPr txBox="1"/>
          <p:nvPr/>
        </p:nvSpPr>
        <p:spPr>
          <a:xfrm>
            <a:off x="3564260" y="3334764"/>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7" name="TextBox 14">
            <a:extLst>
              <a:ext uri="{FF2B5EF4-FFF2-40B4-BE49-F238E27FC236}">
                <a16:creationId xmlns:a16="http://schemas.microsoft.com/office/drawing/2014/main" id="{DC408D6E-A472-B86F-96BD-025C4606CFE0}"/>
              </a:ext>
            </a:extLst>
          </p:cNvPr>
          <p:cNvSpPr txBox="1"/>
          <p:nvPr/>
        </p:nvSpPr>
        <p:spPr>
          <a:xfrm>
            <a:off x="7755844" y="3165487"/>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cxnSp>
        <p:nvCxnSpPr>
          <p:cNvPr id="48" name="Straight Connector 47">
            <a:extLst>
              <a:ext uri="{FF2B5EF4-FFF2-40B4-BE49-F238E27FC236}">
                <a16:creationId xmlns:a16="http://schemas.microsoft.com/office/drawing/2014/main" id="{4E660D85-C119-39D8-5E23-EBB6073D55E2}"/>
              </a:ext>
            </a:extLst>
          </p:cNvPr>
          <p:cNvCxnSpPr>
            <a:stCxn id="38" idx="3"/>
            <a:endCxn id="39" idx="1"/>
          </p:cNvCxnSpPr>
          <p:nvPr/>
        </p:nvCxnSpPr>
        <p:spPr>
          <a:xfrm>
            <a:off x="7524700" y="3681112"/>
            <a:ext cx="1103042" cy="0"/>
          </a:xfrm>
          <a:prstGeom prst="line">
            <a:avLst/>
          </a:prstGeom>
          <a:noFill/>
          <a:ln w="9525" cap="flat" cmpd="sng" algn="ctr">
            <a:solidFill>
              <a:srgbClr val="BDBDBD">
                <a:shade val="95000"/>
                <a:satMod val="105000"/>
              </a:srgbClr>
            </a:solidFill>
            <a:prstDash val="solid"/>
          </a:ln>
          <a:effectLst/>
        </p:spPr>
      </p:cxnSp>
      <p:sp>
        <p:nvSpPr>
          <p:cNvPr id="49" name="Rectangle 48">
            <a:extLst>
              <a:ext uri="{FF2B5EF4-FFF2-40B4-BE49-F238E27FC236}">
                <a16:creationId xmlns:a16="http://schemas.microsoft.com/office/drawing/2014/main" id="{6318F774-E037-9AD7-CE0C-0B8CE2165173}"/>
              </a:ext>
            </a:extLst>
          </p:cNvPr>
          <p:cNvSpPr/>
          <p:nvPr/>
        </p:nvSpPr>
        <p:spPr>
          <a:xfrm>
            <a:off x="7164660" y="725405"/>
            <a:ext cx="4320480" cy="1363537"/>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Directories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Additional grouping of subaccount to manage policies easily</a:t>
            </a:r>
          </a:p>
        </p:txBody>
      </p:sp>
      <p:sp>
        <p:nvSpPr>
          <p:cNvPr id="50" name="TextBox 18">
            <a:extLst>
              <a:ext uri="{FF2B5EF4-FFF2-40B4-BE49-F238E27FC236}">
                <a16:creationId xmlns:a16="http://schemas.microsoft.com/office/drawing/2014/main" id="{BCD78ABD-369B-D54A-505C-CE1D239873A2}"/>
              </a:ext>
            </a:extLst>
          </p:cNvPr>
          <p:cNvSpPr txBox="1"/>
          <p:nvPr/>
        </p:nvSpPr>
        <p:spPr>
          <a:xfrm>
            <a:off x="4587492" y="5305161"/>
            <a:ext cx="3168352" cy="107721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Here we assign entitlements which we got from global account to sub accounts to organize what is really needed at each sub account level</a:t>
            </a:r>
          </a:p>
        </p:txBody>
      </p:sp>
    </p:spTree>
    <p:extLst>
      <p:ext uri="{BB962C8B-B14F-4D97-AF65-F5344CB8AC3E}">
        <p14:creationId xmlns:p14="http://schemas.microsoft.com/office/powerpoint/2010/main" val="37748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5466" y="2210222"/>
            <a:ext cx="7876566" cy="1107707"/>
          </a:xfrm>
          <a:prstGeom prst="rect">
            <a:avLst/>
          </a:prstGeom>
          <a:noFill/>
        </p:spPr>
        <p:txBody>
          <a:bodyPr wrap="square" rtlCol="0">
            <a:spAutoFit/>
          </a:bodyPr>
          <a:lstStyle/>
          <a:p>
            <a:r>
              <a:rPr lang="en-US" sz="6598"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27" y="-54510"/>
            <a:ext cx="1576598" cy="1557213"/>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333772" y="2564904"/>
            <a:ext cx="7272808"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a:spAutoFit/>
          </a:bodyPr>
          <a:lstStyle/>
          <a:p>
            <a:r>
              <a:rPr lang="en-US" dirty="0">
                <a:solidFill>
                  <a:schemeClr val="accent3">
                    <a:lumMod val="75000"/>
                  </a:schemeClr>
                </a:solidFill>
                <a:hlinkClick r:id="rId3">
                  <a:extLst>
                    <a:ext uri="{A12FA001-AC4F-418D-AE19-62706E023703}">
                      <ahyp:hlinkClr xmlns:ahyp="http://schemas.microsoft.com/office/drawing/2018/hyperlinkcolor" val="tx"/>
                    </a:ext>
                  </a:extLst>
                </a:hlinkClick>
              </a:rPr>
              <a:t>https://github.com/soyuztechnologies/SAP_BTP_Training_8Hr_Per_Day/blob/master/Day%201/helloworld.zip</a:t>
            </a:r>
            <a:endParaRPr lang="en-US" dirty="0">
              <a:solidFill>
                <a:schemeClr val="accent3">
                  <a:lumMod val="75000"/>
                </a:schemeClr>
              </a:solidFill>
            </a:endParaRPr>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D8D-93B8-574B-53FA-5715E27E6C64}"/>
              </a:ext>
            </a:extLst>
          </p:cNvPr>
          <p:cNvSpPr>
            <a:spLocks noGrp="1"/>
          </p:cNvSpPr>
          <p:nvPr>
            <p:ph type="title"/>
          </p:nvPr>
        </p:nvSpPr>
        <p:spPr/>
        <p:txBody>
          <a:bodyPr/>
          <a:lstStyle/>
          <a:p>
            <a:r>
              <a:rPr lang="en-US" dirty="0"/>
              <a:t>Monolithic VS Microservice (Ex: Uber)</a:t>
            </a:r>
          </a:p>
        </p:txBody>
      </p:sp>
    </p:spTree>
    <p:extLst>
      <p:ext uri="{BB962C8B-B14F-4D97-AF65-F5344CB8AC3E}">
        <p14:creationId xmlns:p14="http://schemas.microsoft.com/office/powerpoint/2010/main" val="2332625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CD62-24A2-87EB-6701-3FF539B6593C}"/>
              </a:ext>
            </a:extLst>
          </p:cNvPr>
          <p:cNvSpPr>
            <a:spLocks noGrp="1"/>
          </p:cNvSpPr>
          <p:nvPr>
            <p:ph type="title"/>
          </p:nvPr>
        </p:nvSpPr>
        <p:spPr/>
        <p:txBody>
          <a:bodyPr/>
          <a:lstStyle/>
          <a:p>
            <a:r>
              <a:rPr lang="en-US" dirty="0"/>
              <a:t>What is Node JS?</a:t>
            </a:r>
          </a:p>
        </p:txBody>
      </p:sp>
      <p:sp>
        <p:nvSpPr>
          <p:cNvPr id="3" name="TextBox 2">
            <a:extLst>
              <a:ext uri="{FF2B5EF4-FFF2-40B4-BE49-F238E27FC236}">
                <a16:creationId xmlns:a16="http://schemas.microsoft.com/office/drawing/2014/main" id="{288C8D8E-8A81-3154-D2B6-08A6D238AF5F}"/>
              </a:ext>
            </a:extLst>
          </p:cNvPr>
          <p:cNvSpPr txBox="1"/>
          <p:nvPr/>
        </p:nvSpPr>
        <p:spPr>
          <a:xfrm>
            <a:off x="184163" y="784925"/>
            <a:ext cx="11809312" cy="1323439"/>
          </a:xfrm>
          <a:prstGeom prst="rect">
            <a:avLst/>
          </a:prstGeom>
          <a:noFill/>
        </p:spPr>
        <p:txBody>
          <a:bodyPr wrap="square" rtlCol="0">
            <a:spAutoFit/>
          </a:bodyPr>
          <a:lstStyle/>
          <a:p>
            <a:r>
              <a:rPr lang="en-US" sz="2000" dirty="0">
                <a:solidFill>
                  <a:schemeClr val="bg1"/>
                </a:solidFill>
              </a:rPr>
              <a:t>Node JS is an open source, cross platform, java script runtime environment and used for executing java script code outside the web browser. Java and JavaScript are different by their nature, design and use cases. Java Script was dominantly used as a web programming language. All the browser’s directly understand java script.</a:t>
            </a:r>
            <a:endParaRPr lang="en-IN" sz="2000" dirty="0">
              <a:solidFill>
                <a:schemeClr val="bg1"/>
              </a:solidFill>
            </a:endParaRPr>
          </a:p>
        </p:txBody>
      </p:sp>
      <p:sp>
        <p:nvSpPr>
          <p:cNvPr id="4" name="Rectangle 3">
            <a:extLst>
              <a:ext uri="{FF2B5EF4-FFF2-40B4-BE49-F238E27FC236}">
                <a16:creationId xmlns:a16="http://schemas.microsoft.com/office/drawing/2014/main" id="{353855E1-A3F8-D260-84DC-05B1AA59992E}"/>
              </a:ext>
            </a:extLst>
          </p:cNvPr>
          <p:cNvSpPr/>
          <p:nvPr/>
        </p:nvSpPr>
        <p:spPr>
          <a:xfrm>
            <a:off x="997153" y="3078010"/>
            <a:ext cx="1851305" cy="8640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a:p>
            <a:pPr algn="ctr"/>
            <a:r>
              <a:rPr lang="en-US" dirty="0">
                <a:solidFill>
                  <a:schemeClr val="bg1"/>
                </a:solidFill>
              </a:rPr>
              <a:t>Browser</a:t>
            </a:r>
          </a:p>
        </p:txBody>
      </p:sp>
      <p:sp>
        <p:nvSpPr>
          <p:cNvPr id="5" name="Rectangle 4">
            <a:extLst>
              <a:ext uri="{FF2B5EF4-FFF2-40B4-BE49-F238E27FC236}">
                <a16:creationId xmlns:a16="http://schemas.microsoft.com/office/drawing/2014/main" id="{10ED48F1-346E-46DB-BD1C-52CFDA1176E5}"/>
              </a:ext>
            </a:extLst>
          </p:cNvPr>
          <p:cNvSpPr/>
          <p:nvPr/>
        </p:nvSpPr>
        <p:spPr>
          <a:xfrm>
            <a:off x="8753114" y="2773207"/>
            <a:ext cx="1851305" cy="165618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a:t>
            </a:r>
          </a:p>
        </p:txBody>
      </p:sp>
      <p:cxnSp>
        <p:nvCxnSpPr>
          <p:cNvPr id="6" name="Straight Arrow Connector 5">
            <a:extLst>
              <a:ext uri="{FF2B5EF4-FFF2-40B4-BE49-F238E27FC236}">
                <a16:creationId xmlns:a16="http://schemas.microsoft.com/office/drawing/2014/main" id="{0FA95269-180B-B318-BCA4-E9FE3667C93E}"/>
              </a:ext>
            </a:extLst>
          </p:cNvPr>
          <p:cNvCxnSpPr/>
          <p:nvPr/>
        </p:nvCxnSpPr>
        <p:spPr>
          <a:xfrm>
            <a:off x="2848458" y="3222026"/>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4634BA-A5D6-557F-A36C-C6D265132562}"/>
              </a:ext>
            </a:extLst>
          </p:cNvPr>
          <p:cNvSpPr txBox="1"/>
          <p:nvPr/>
        </p:nvSpPr>
        <p:spPr>
          <a:xfrm>
            <a:off x="4864682" y="2933994"/>
            <a:ext cx="1851305" cy="338554"/>
          </a:xfrm>
          <a:prstGeom prst="rect">
            <a:avLst/>
          </a:prstGeom>
          <a:noFill/>
        </p:spPr>
        <p:txBody>
          <a:bodyPr wrap="square" rtlCol="0">
            <a:spAutoFit/>
          </a:bodyPr>
          <a:lstStyle/>
          <a:p>
            <a:r>
              <a:rPr lang="en-US" sz="1600" b="1" dirty="0">
                <a:solidFill>
                  <a:schemeClr val="bg1"/>
                </a:solidFill>
              </a:rPr>
              <a:t>request</a:t>
            </a:r>
          </a:p>
        </p:txBody>
      </p:sp>
      <p:sp>
        <p:nvSpPr>
          <p:cNvPr id="8" name="Rectangle: Rounded Corners 7">
            <a:extLst>
              <a:ext uri="{FF2B5EF4-FFF2-40B4-BE49-F238E27FC236}">
                <a16:creationId xmlns:a16="http://schemas.microsoft.com/office/drawing/2014/main" id="{1B0F89F6-0104-2F97-D7CD-2134BBAEB4AF}"/>
              </a:ext>
            </a:extLst>
          </p:cNvPr>
          <p:cNvSpPr/>
          <p:nvPr/>
        </p:nvSpPr>
        <p:spPr>
          <a:xfrm>
            <a:off x="8647727" y="3078010"/>
            <a:ext cx="1080120" cy="2880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port</a:t>
            </a:r>
          </a:p>
        </p:txBody>
      </p:sp>
      <p:sp>
        <p:nvSpPr>
          <p:cNvPr id="9" name="Arrow: Curved Down 8">
            <a:extLst>
              <a:ext uri="{FF2B5EF4-FFF2-40B4-BE49-F238E27FC236}">
                <a16:creationId xmlns:a16="http://schemas.microsoft.com/office/drawing/2014/main" id="{051411B0-5836-ED37-0E38-E0CFE898C72C}"/>
              </a:ext>
            </a:extLst>
          </p:cNvPr>
          <p:cNvSpPr/>
          <p:nvPr/>
        </p:nvSpPr>
        <p:spPr>
          <a:xfrm>
            <a:off x="10841346" y="372608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Arrow: Curved Down 9">
            <a:extLst>
              <a:ext uri="{FF2B5EF4-FFF2-40B4-BE49-F238E27FC236}">
                <a16:creationId xmlns:a16="http://schemas.microsoft.com/office/drawing/2014/main" id="{3508886E-3CBD-D8A6-7272-0F222CDA7CD3}"/>
              </a:ext>
            </a:extLst>
          </p:cNvPr>
          <p:cNvSpPr/>
          <p:nvPr/>
        </p:nvSpPr>
        <p:spPr>
          <a:xfrm rot="11262216">
            <a:off x="10774898" y="421090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Flowchart: Magnetic Disk 10">
            <a:extLst>
              <a:ext uri="{FF2B5EF4-FFF2-40B4-BE49-F238E27FC236}">
                <a16:creationId xmlns:a16="http://schemas.microsoft.com/office/drawing/2014/main" id="{709C22C8-7673-20D8-7478-FF290F494A59}"/>
              </a:ext>
            </a:extLst>
          </p:cNvPr>
          <p:cNvSpPr/>
          <p:nvPr/>
        </p:nvSpPr>
        <p:spPr>
          <a:xfrm>
            <a:off x="11469050" y="3784368"/>
            <a:ext cx="547770" cy="66484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166C5EB8-00F2-17AC-C5CC-2B2427FA2A75}"/>
              </a:ext>
            </a:extLst>
          </p:cNvPr>
          <p:cNvCxnSpPr>
            <a:stCxn id="5" idx="1"/>
          </p:cNvCxnSpPr>
          <p:nvPr/>
        </p:nvCxnSpPr>
        <p:spPr>
          <a:xfrm flipH="1">
            <a:off x="2848458" y="3601299"/>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9AA94F-66E0-070E-9EB3-6E0B2413EBAE}"/>
              </a:ext>
            </a:extLst>
          </p:cNvPr>
          <p:cNvSpPr txBox="1"/>
          <p:nvPr/>
        </p:nvSpPr>
        <p:spPr>
          <a:xfrm>
            <a:off x="4982160" y="3567548"/>
            <a:ext cx="1851305" cy="338554"/>
          </a:xfrm>
          <a:prstGeom prst="rect">
            <a:avLst/>
          </a:prstGeom>
          <a:noFill/>
        </p:spPr>
        <p:txBody>
          <a:bodyPr wrap="square" rtlCol="0">
            <a:spAutoFit/>
          </a:bodyPr>
          <a:lstStyle/>
          <a:p>
            <a:r>
              <a:rPr lang="en-US" sz="1600" b="1" dirty="0">
                <a:solidFill>
                  <a:schemeClr val="bg1"/>
                </a:solidFill>
              </a:rPr>
              <a:t>response</a:t>
            </a:r>
          </a:p>
        </p:txBody>
      </p:sp>
      <p:sp>
        <p:nvSpPr>
          <p:cNvPr id="14" name="TextBox 13">
            <a:extLst>
              <a:ext uri="{FF2B5EF4-FFF2-40B4-BE49-F238E27FC236}">
                <a16:creationId xmlns:a16="http://schemas.microsoft.com/office/drawing/2014/main" id="{489B97B1-5AEB-44C2-DAFE-6A45900D4FC7}"/>
              </a:ext>
            </a:extLst>
          </p:cNvPr>
          <p:cNvSpPr txBox="1"/>
          <p:nvPr/>
        </p:nvSpPr>
        <p:spPr>
          <a:xfrm>
            <a:off x="997153" y="2514318"/>
            <a:ext cx="2355361" cy="461665"/>
          </a:xfrm>
          <a:prstGeom prst="rect">
            <a:avLst/>
          </a:prstGeom>
          <a:noFill/>
        </p:spPr>
        <p:txBody>
          <a:bodyPr wrap="square" rtlCol="0">
            <a:spAutoFit/>
          </a:bodyPr>
          <a:lstStyle/>
          <a:p>
            <a:r>
              <a:rPr lang="en-US" b="1" dirty="0">
                <a:solidFill>
                  <a:schemeClr val="bg1"/>
                </a:solidFill>
              </a:rPr>
              <a:t>Java Script</a:t>
            </a:r>
          </a:p>
        </p:txBody>
      </p:sp>
      <p:sp>
        <p:nvSpPr>
          <p:cNvPr id="15" name="TextBox 14">
            <a:extLst>
              <a:ext uri="{FF2B5EF4-FFF2-40B4-BE49-F238E27FC236}">
                <a16:creationId xmlns:a16="http://schemas.microsoft.com/office/drawing/2014/main" id="{4CAE354E-96E3-BAA9-991E-CB8ED59A5557}"/>
              </a:ext>
            </a:extLst>
          </p:cNvPr>
          <p:cNvSpPr txBox="1"/>
          <p:nvPr/>
        </p:nvSpPr>
        <p:spPr>
          <a:xfrm>
            <a:off x="10753041" y="2437374"/>
            <a:ext cx="1240433" cy="1077218"/>
          </a:xfrm>
          <a:prstGeom prst="rect">
            <a:avLst/>
          </a:prstGeom>
          <a:noFill/>
        </p:spPr>
        <p:txBody>
          <a:bodyPr wrap="square" rtlCol="0">
            <a:spAutoFit/>
          </a:bodyPr>
          <a:lstStyle/>
          <a:p>
            <a:r>
              <a:rPr lang="en-US" sz="1600" b="1" dirty="0">
                <a:solidFill>
                  <a:schemeClr val="bg1"/>
                </a:solidFill>
              </a:rPr>
              <a:t>Java</a:t>
            </a:r>
          </a:p>
          <a:p>
            <a:r>
              <a:rPr lang="en-US" sz="1600" b="1" dirty="0">
                <a:solidFill>
                  <a:schemeClr val="bg1"/>
                </a:solidFill>
              </a:rPr>
              <a:t>ABAP</a:t>
            </a:r>
          </a:p>
          <a:p>
            <a:r>
              <a:rPr lang="en-US" sz="1600" b="1" dirty="0">
                <a:solidFill>
                  <a:schemeClr val="bg1"/>
                </a:solidFill>
              </a:rPr>
              <a:t>Python</a:t>
            </a:r>
          </a:p>
          <a:p>
            <a:r>
              <a:rPr lang="en-US" sz="1600" b="1" dirty="0">
                <a:solidFill>
                  <a:schemeClr val="bg1"/>
                </a:solidFill>
              </a:rPr>
              <a:t>C#</a:t>
            </a:r>
          </a:p>
        </p:txBody>
      </p:sp>
      <p:sp>
        <p:nvSpPr>
          <p:cNvPr id="16" name="Smiley Face 15">
            <a:extLst>
              <a:ext uri="{FF2B5EF4-FFF2-40B4-BE49-F238E27FC236}">
                <a16:creationId xmlns:a16="http://schemas.microsoft.com/office/drawing/2014/main" id="{14FE8CA4-4AE9-1CB8-C35E-A5A05246E8A7}"/>
              </a:ext>
            </a:extLst>
          </p:cNvPr>
          <p:cNvSpPr/>
          <p:nvPr/>
        </p:nvSpPr>
        <p:spPr>
          <a:xfrm>
            <a:off x="5440746" y="1997890"/>
            <a:ext cx="648072" cy="607353"/>
          </a:xfrm>
          <a:prstGeom prst="smileyFac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8F9638D7-D6A4-590A-AF98-3A39BB96657A}"/>
              </a:ext>
            </a:extLst>
          </p:cNvPr>
          <p:cNvSpPr txBox="1"/>
          <p:nvPr/>
        </p:nvSpPr>
        <p:spPr>
          <a:xfrm>
            <a:off x="184162" y="4086122"/>
            <a:ext cx="2880320" cy="461665"/>
          </a:xfrm>
          <a:prstGeom prst="rect">
            <a:avLst/>
          </a:prstGeom>
          <a:noFill/>
        </p:spPr>
        <p:txBody>
          <a:bodyPr wrap="square" rtlCol="0">
            <a:spAutoFit/>
          </a:bodyPr>
          <a:lstStyle/>
          <a:p>
            <a:r>
              <a:rPr lang="en-US" b="1" dirty="0">
                <a:solidFill>
                  <a:schemeClr val="bg1"/>
                </a:solidFill>
              </a:rPr>
              <a:t>Ryan </a:t>
            </a:r>
            <a:r>
              <a:rPr lang="en-US" b="1" dirty="0" err="1">
                <a:solidFill>
                  <a:schemeClr val="bg1"/>
                </a:solidFill>
              </a:rPr>
              <a:t>Dyal</a:t>
            </a:r>
            <a:endParaRPr lang="en-US" b="1" dirty="0">
              <a:solidFill>
                <a:schemeClr val="bg1"/>
              </a:solidFill>
            </a:endParaRPr>
          </a:p>
        </p:txBody>
      </p:sp>
      <p:sp>
        <p:nvSpPr>
          <p:cNvPr id="18" name="Isosceles Triangle 17">
            <a:extLst>
              <a:ext uri="{FF2B5EF4-FFF2-40B4-BE49-F238E27FC236}">
                <a16:creationId xmlns:a16="http://schemas.microsoft.com/office/drawing/2014/main" id="{6CF3C11A-FF3A-8AAF-4E63-1A1823DB2C52}"/>
              </a:ext>
            </a:extLst>
          </p:cNvPr>
          <p:cNvSpPr/>
          <p:nvPr/>
        </p:nvSpPr>
        <p:spPr>
          <a:xfrm>
            <a:off x="6405531" y="2203133"/>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19" name="Rectangle: Rounded Corners 18">
            <a:extLst>
              <a:ext uri="{FF2B5EF4-FFF2-40B4-BE49-F238E27FC236}">
                <a16:creationId xmlns:a16="http://schemas.microsoft.com/office/drawing/2014/main" id="{86D29E3B-B157-D778-DD05-FF3B75F17DA9}"/>
              </a:ext>
            </a:extLst>
          </p:cNvPr>
          <p:cNvSpPr/>
          <p:nvPr/>
        </p:nvSpPr>
        <p:spPr>
          <a:xfrm>
            <a:off x="6715987" y="2487636"/>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Isosceles Triangle 19">
            <a:extLst>
              <a:ext uri="{FF2B5EF4-FFF2-40B4-BE49-F238E27FC236}">
                <a16:creationId xmlns:a16="http://schemas.microsoft.com/office/drawing/2014/main" id="{675CA06F-0A17-8B48-491A-070AEE866006}"/>
              </a:ext>
            </a:extLst>
          </p:cNvPr>
          <p:cNvSpPr/>
          <p:nvPr/>
        </p:nvSpPr>
        <p:spPr>
          <a:xfrm>
            <a:off x="9483231" y="2249157"/>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21" name="Rectangle: Rounded Corners 20">
            <a:extLst>
              <a:ext uri="{FF2B5EF4-FFF2-40B4-BE49-F238E27FC236}">
                <a16:creationId xmlns:a16="http://schemas.microsoft.com/office/drawing/2014/main" id="{A9626A74-77EC-EF8D-7966-DB7F5403244C}"/>
              </a:ext>
            </a:extLst>
          </p:cNvPr>
          <p:cNvSpPr/>
          <p:nvPr/>
        </p:nvSpPr>
        <p:spPr>
          <a:xfrm>
            <a:off x="9793687" y="2533660"/>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extBox 21">
            <a:extLst>
              <a:ext uri="{FF2B5EF4-FFF2-40B4-BE49-F238E27FC236}">
                <a16:creationId xmlns:a16="http://schemas.microsoft.com/office/drawing/2014/main" id="{80859276-5271-0F1A-7628-4FB2D3A45C83}"/>
              </a:ext>
            </a:extLst>
          </p:cNvPr>
          <p:cNvSpPr txBox="1"/>
          <p:nvPr/>
        </p:nvSpPr>
        <p:spPr>
          <a:xfrm>
            <a:off x="9278073" y="1881824"/>
            <a:ext cx="2355361" cy="461665"/>
          </a:xfrm>
          <a:prstGeom prst="rect">
            <a:avLst/>
          </a:prstGeom>
          <a:noFill/>
        </p:spPr>
        <p:txBody>
          <a:bodyPr wrap="square" rtlCol="0">
            <a:spAutoFit/>
          </a:bodyPr>
          <a:lstStyle/>
          <a:p>
            <a:r>
              <a:rPr lang="en-US" b="1" dirty="0">
                <a:solidFill>
                  <a:schemeClr val="bg1"/>
                </a:solidFill>
              </a:rPr>
              <a:t>Java Script</a:t>
            </a:r>
          </a:p>
        </p:txBody>
      </p:sp>
      <p:sp>
        <p:nvSpPr>
          <p:cNvPr id="23" name="TextBox 22">
            <a:extLst>
              <a:ext uri="{FF2B5EF4-FFF2-40B4-BE49-F238E27FC236}">
                <a16:creationId xmlns:a16="http://schemas.microsoft.com/office/drawing/2014/main" id="{C62784A2-CDA0-FB54-F765-38D8D47BFB96}"/>
              </a:ext>
            </a:extLst>
          </p:cNvPr>
          <p:cNvSpPr txBox="1"/>
          <p:nvPr/>
        </p:nvSpPr>
        <p:spPr>
          <a:xfrm>
            <a:off x="400186" y="4603102"/>
            <a:ext cx="11616634" cy="1754326"/>
          </a:xfrm>
          <a:prstGeom prst="rect">
            <a:avLst/>
          </a:prstGeom>
          <a:noFill/>
        </p:spPr>
        <p:txBody>
          <a:bodyPr wrap="square" rtlCol="0">
            <a:spAutoFit/>
          </a:bodyPr>
          <a:lstStyle/>
          <a:p>
            <a:r>
              <a:rPr lang="en-US" sz="1800" dirty="0">
                <a:solidFill>
                  <a:schemeClr val="bg1"/>
                </a:solidFill>
              </a:rPr>
              <a:t>Node JS is also a great web framework for beginners because it works great with data-intensive applications like streaming, real-time apps. It is free and easy to learn node </a:t>
            </a:r>
            <a:r>
              <a:rPr lang="en-US" sz="1800" dirty="0" err="1">
                <a:solidFill>
                  <a:schemeClr val="bg1"/>
                </a:solidFill>
              </a:rPr>
              <a:t>js</a:t>
            </a:r>
            <a:r>
              <a:rPr lang="en-US" sz="1800" dirty="0">
                <a:solidFill>
                  <a:schemeClr val="bg1"/>
                </a:solidFill>
              </a:rPr>
              <a:t>.</a:t>
            </a:r>
          </a:p>
          <a:p>
            <a:endParaRPr lang="en-US" sz="1800" dirty="0">
              <a:solidFill>
                <a:schemeClr val="bg1"/>
              </a:solidFill>
            </a:endParaRPr>
          </a:p>
          <a:p>
            <a:r>
              <a:rPr lang="en-US" sz="1800" dirty="0">
                <a:solidFill>
                  <a:schemeClr val="bg1"/>
                </a:solidFill>
              </a:rPr>
              <a:t>Applications of node </a:t>
            </a:r>
            <a:r>
              <a:rPr lang="en-US" sz="1800" dirty="0" err="1">
                <a:solidFill>
                  <a:schemeClr val="bg1"/>
                </a:solidFill>
              </a:rPr>
              <a:t>js</a:t>
            </a:r>
            <a:r>
              <a:rPr lang="en-US" sz="1800" dirty="0">
                <a:solidFill>
                  <a:schemeClr val="bg1"/>
                </a:solidFill>
              </a:rPr>
              <a:t>?</a:t>
            </a:r>
          </a:p>
          <a:p>
            <a:r>
              <a:rPr lang="en-US" sz="1800" dirty="0">
                <a:solidFill>
                  <a:schemeClr val="bg1"/>
                </a:solidFill>
              </a:rPr>
              <a:t>Build business logic on server side, DB lookups, Send Emails, write validations, create microservices, add automations, show output, build servers, host web apps, make excel/pdf more…</a:t>
            </a:r>
          </a:p>
        </p:txBody>
      </p:sp>
    </p:spTree>
    <p:extLst>
      <p:ext uri="{BB962C8B-B14F-4D97-AF65-F5344CB8AC3E}">
        <p14:creationId xmlns:p14="http://schemas.microsoft.com/office/powerpoint/2010/main" val="366504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1000"/>
                                        <p:tgtEl>
                                          <p:spTgt spid="22"/>
                                        </p:tgtEl>
                                      </p:cBhvr>
                                    </p:animEffect>
                                    <p:anim calcmode="lin" valueType="num">
                                      <p:cBhvr>
                                        <p:cTn id="100" dur="1000" fill="hold"/>
                                        <p:tgtEl>
                                          <p:spTgt spid="22"/>
                                        </p:tgtEl>
                                        <p:attrNameLst>
                                          <p:attrName>ppt_x</p:attrName>
                                        </p:attrNameLst>
                                      </p:cBhvr>
                                      <p:tavLst>
                                        <p:tav tm="0">
                                          <p:val>
                                            <p:strVal val="#ppt_x"/>
                                          </p:val>
                                        </p:tav>
                                        <p:tav tm="100000">
                                          <p:val>
                                            <p:strVal val="#ppt_x"/>
                                          </p:val>
                                        </p:tav>
                                      </p:tavLst>
                                    </p:anim>
                                    <p:anim calcmode="lin" valueType="num">
                                      <p:cBhvr>
                                        <p:cTn id="10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fade">
                                      <p:cBhvr>
                                        <p:cTn id="106" dur="1000"/>
                                        <p:tgtEl>
                                          <p:spTgt spid="17"/>
                                        </p:tgtEl>
                                      </p:cBhvr>
                                    </p:animEffect>
                                    <p:anim calcmode="lin" valueType="num">
                                      <p:cBhvr>
                                        <p:cTn id="107" dur="1000" fill="hold"/>
                                        <p:tgtEl>
                                          <p:spTgt spid="17"/>
                                        </p:tgtEl>
                                        <p:attrNameLst>
                                          <p:attrName>ppt_x</p:attrName>
                                        </p:attrNameLst>
                                      </p:cBhvr>
                                      <p:tavLst>
                                        <p:tav tm="0">
                                          <p:val>
                                            <p:strVal val="#ppt_x"/>
                                          </p:val>
                                        </p:tav>
                                        <p:tav tm="100000">
                                          <p:val>
                                            <p:strVal val="#ppt_x"/>
                                          </p:val>
                                        </p:tav>
                                      </p:tavLst>
                                    </p:anim>
                                    <p:anim calcmode="lin" valueType="num">
                                      <p:cBhvr>
                                        <p:cTn id="10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1000"/>
                                        <p:tgtEl>
                                          <p:spTgt spid="23"/>
                                        </p:tgtEl>
                                      </p:cBhvr>
                                    </p:animEffect>
                                    <p:anim calcmode="lin" valueType="num">
                                      <p:cBhvr>
                                        <p:cTn id="114" dur="1000" fill="hold"/>
                                        <p:tgtEl>
                                          <p:spTgt spid="23"/>
                                        </p:tgtEl>
                                        <p:attrNameLst>
                                          <p:attrName>ppt_x</p:attrName>
                                        </p:attrNameLst>
                                      </p:cBhvr>
                                      <p:tavLst>
                                        <p:tav tm="0">
                                          <p:val>
                                            <p:strVal val="#ppt_x"/>
                                          </p:val>
                                        </p:tav>
                                        <p:tav tm="100000">
                                          <p:val>
                                            <p:strVal val="#ppt_x"/>
                                          </p:val>
                                        </p:tav>
                                      </p:tavLst>
                                    </p:anim>
                                    <p:anim calcmode="lin" valueType="num">
                                      <p:cBhvr>
                                        <p:cTn id="1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P spid="8" grpId="0" animBg="1"/>
      <p:bldP spid="9" grpId="0" animBg="1"/>
      <p:bldP spid="10" grpId="0" animBg="1"/>
      <p:bldP spid="11" grpId="0" animBg="1"/>
      <p:bldP spid="13" grpId="0"/>
      <p:bldP spid="14" grpId="0"/>
      <p:bldP spid="15" grpId="0"/>
      <p:bldP spid="16" grpId="0" animBg="1"/>
      <p:bldP spid="17" grpId="0"/>
      <p:bldP spid="18" grpId="0" animBg="1"/>
      <p:bldP spid="19" grpId="0" animBg="1"/>
      <p:bldP spid="20" grpId="0" animBg="1"/>
      <p:bldP spid="21" grpId="0" animBg="1"/>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366E-EB3F-A6ED-792A-9A77BDCDC404}"/>
              </a:ext>
            </a:extLst>
          </p:cNvPr>
          <p:cNvSpPr>
            <a:spLocks noGrp="1"/>
          </p:cNvSpPr>
          <p:nvPr>
            <p:ph type="title"/>
          </p:nvPr>
        </p:nvSpPr>
        <p:spPr/>
        <p:txBody>
          <a:bodyPr/>
          <a:lstStyle/>
          <a:p>
            <a:r>
              <a:rPr lang="en-US" dirty="0"/>
              <a:t>NPM – Node Package manager</a:t>
            </a:r>
          </a:p>
        </p:txBody>
      </p:sp>
      <p:sp>
        <p:nvSpPr>
          <p:cNvPr id="3" name="TextBox 2">
            <a:extLst>
              <a:ext uri="{FF2B5EF4-FFF2-40B4-BE49-F238E27FC236}">
                <a16:creationId xmlns:a16="http://schemas.microsoft.com/office/drawing/2014/main" id="{E435ECC9-0490-02A0-6C38-35F57A1469E1}"/>
              </a:ext>
            </a:extLst>
          </p:cNvPr>
          <p:cNvSpPr txBox="1"/>
          <p:nvPr/>
        </p:nvSpPr>
        <p:spPr>
          <a:xfrm>
            <a:off x="156593" y="908720"/>
            <a:ext cx="11809312" cy="5632311"/>
          </a:xfrm>
          <a:prstGeom prst="rect">
            <a:avLst/>
          </a:prstGeom>
          <a:noFill/>
        </p:spPr>
        <p:txBody>
          <a:bodyPr wrap="square" rtlCol="0">
            <a:spAutoFit/>
          </a:bodyPr>
          <a:lstStyle/>
          <a:p>
            <a:r>
              <a:rPr lang="en-US" sz="2000" dirty="0">
                <a:solidFill>
                  <a:schemeClr val="bg1"/>
                </a:solidFill>
              </a:rPr>
              <a:t>It is a dependency manager tool which gets installed along with node </a:t>
            </a:r>
            <a:r>
              <a:rPr lang="en-US" sz="2000" dirty="0" err="1">
                <a:solidFill>
                  <a:schemeClr val="bg1"/>
                </a:solidFill>
              </a:rPr>
              <a:t>js</a:t>
            </a:r>
            <a:r>
              <a:rPr lang="en-US" sz="2000" dirty="0">
                <a:solidFill>
                  <a:schemeClr val="bg1"/>
                </a:solidFill>
              </a:rPr>
              <a:t> in our system.</a:t>
            </a:r>
            <a:r>
              <a:rPr lang="en-IN" sz="2000" dirty="0">
                <a:solidFill>
                  <a:schemeClr val="bg1"/>
                </a:solidFill>
              </a:rPr>
              <a:t> Just like for java we had maven, we have npm for NodeJS.</a:t>
            </a:r>
          </a:p>
          <a:p>
            <a:endParaRPr lang="en-IN" sz="2000" dirty="0">
              <a:solidFill>
                <a:schemeClr val="bg1"/>
              </a:solidFill>
            </a:endParaRPr>
          </a:p>
          <a:p>
            <a:r>
              <a:rPr lang="en-IN" sz="2000" dirty="0">
                <a:solidFill>
                  <a:schemeClr val="bg1"/>
                </a:solidFill>
              </a:rPr>
              <a:t>We can find millions of reusable node modules free on internet, which helps us avoid rebuilding everything/reinvent the wheel.</a:t>
            </a:r>
          </a:p>
          <a:p>
            <a:endParaRPr lang="en-IN" sz="2000" dirty="0">
              <a:solidFill>
                <a:schemeClr val="bg1"/>
              </a:solidFill>
            </a:endParaRPr>
          </a:p>
          <a:p>
            <a:r>
              <a:rPr lang="en-IN" sz="2000" dirty="0">
                <a:solidFill>
                  <a:schemeClr val="bg1"/>
                </a:solidFill>
              </a:rPr>
              <a:t>We can see world’s largest reusable code repository on </a:t>
            </a:r>
            <a:r>
              <a:rPr lang="en-IN" sz="2000" dirty="0">
                <a:solidFill>
                  <a:schemeClr val="bg1"/>
                </a:solidFill>
                <a:hlinkClick r:id="rId2">
                  <a:extLst>
                    <a:ext uri="{A12FA001-AC4F-418D-AE19-62706E023703}">
                      <ahyp:hlinkClr xmlns:ahyp="http://schemas.microsoft.com/office/drawing/2018/hyperlinkcolor" val="tx"/>
                    </a:ext>
                  </a:extLst>
                </a:hlinkClick>
              </a:rPr>
              <a:t>https://npmjs.com</a:t>
            </a:r>
            <a:endParaRPr lang="en-IN" sz="2000" dirty="0">
              <a:solidFill>
                <a:schemeClr val="bg1"/>
              </a:solidFill>
            </a:endParaRPr>
          </a:p>
          <a:p>
            <a:endParaRPr lang="en-IN" sz="2000" dirty="0">
              <a:solidFill>
                <a:schemeClr val="bg1"/>
              </a:solidFill>
            </a:endParaRPr>
          </a:p>
          <a:p>
            <a:r>
              <a:rPr lang="en-IN" sz="2000" dirty="0">
                <a:solidFill>
                  <a:schemeClr val="bg1"/>
                </a:solidFill>
              </a:rPr>
              <a:t>If we want to install any node module</a:t>
            </a:r>
          </a:p>
          <a:p>
            <a:endParaRPr lang="en-IN" sz="2000" dirty="0">
              <a:solidFill>
                <a:schemeClr val="bg1"/>
              </a:solidFill>
            </a:endParaRPr>
          </a:p>
          <a:p>
            <a:pPr marL="457200" indent="-457200">
              <a:buAutoNum type="arabicPeriod"/>
            </a:pPr>
            <a:r>
              <a:rPr lang="en-IN" sz="2000" dirty="0">
                <a:solidFill>
                  <a:schemeClr val="bg1"/>
                </a:solidFill>
              </a:rPr>
              <a:t>Globally - @computer level, all projects can reuse, option used to install CLI. </a:t>
            </a:r>
          </a:p>
          <a:p>
            <a:r>
              <a:rPr lang="en-IN" sz="2000" b="1" dirty="0">
                <a:solidFill>
                  <a:schemeClr val="bg1"/>
                </a:solidFill>
              </a:rPr>
              <a:t>npm install -g module</a:t>
            </a:r>
            <a:endParaRPr lang="en-IN" sz="2000" dirty="0">
              <a:solidFill>
                <a:schemeClr val="bg1"/>
              </a:solidFill>
            </a:endParaRPr>
          </a:p>
          <a:p>
            <a:pPr marL="457200" indent="-457200">
              <a:buAutoNum type="arabicPeriod"/>
            </a:pPr>
            <a:r>
              <a:rPr lang="en-IN" sz="2000" dirty="0">
                <a:solidFill>
                  <a:schemeClr val="bg1"/>
                </a:solidFill>
              </a:rPr>
              <a:t>With in the project  - @localproject level, only single project can use</a:t>
            </a:r>
          </a:p>
          <a:p>
            <a:r>
              <a:rPr lang="en-IN" sz="2000" b="1" dirty="0">
                <a:solidFill>
                  <a:schemeClr val="bg1"/>
                </a:solidFill>
              </a:rPr>
              <a:t>npm install module</a:t>
            </a:r>
          </a:p>
          <a:p>
            <a:endParaRPr lang="en-IN" sz="2000" b="1" dirty="0">
              <a:solidFill>
                <a:schemeClr val="bg1"/>
              </a:solidFill>
            </a:endParaRPr>
          </a:p>
          <a:p>
            <a:r>
              <a:rPr lang="en-IN" sz="2000" dirty="0">
                <a:solidFill>
                  <a:schemeClr val="bg1"/>
                </a:solidFill>
              </a:rPr>
              <a:t>When we build java project, we saw a pom.xml which contains dependencies. We have the </a:t>
            </a:r>
            <a:r>
              <a:rPr lang="en-IN" sz="2000" b="1" dirty="0">
                <a:solidFill>
                  <a:schemeClr val="bg1"/>
                </a:solidFill>
              </a:rPr>
              <a:t>package.json </a:t>
            </a:r>
            <a:r>
              <a:rPr lang="en-IN" sz="2000" dirty="0">
                <a:solidFill>
                  <a:schemeClr val="bg1"/>
                </a:solidFill>
              </a:rPr>
              <a:t>file in node project which contains details about our entire project and its dependencies. To create this we use </a:t>
            </a:r>
            <a:r>
              <a:rPr lang="en-IN" sz="2000" b="1" dirty="0">
                <a:solidFill>
                  <a:schemeClr val="bg1"/>
                </a:solidFill>
              </a:rPr>
              <a:t>npm init </a:t>
            </a:r>
            <a:r>
              <a:rPr lang="en-IN" sz="2000" dirty="0">
                <a:solidFill>
                  <a:schemeClr val="bg1"/>
                </a:solidFill>
              </a:rPr>
              <a:t>command.</a:t>
            </a:r>
          </a:p>
        </p:txBody>
      </p:sp>
    </p:spTree>
    <p:extLst>
      <p:ext uri="{BB962C8B-B14F-4D97-AF65-F5344CB8AC3E}">
        <p14:creationId xmlns:p14="http://schemas.microsoft.com/office/powerpoint/2010/main" val="34052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anim calcmode="lin" valueType="num">
                                      <p:cBhvr>
                                        <p:cTn id="4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1000"/>
                                        <p:tgtEl>
                                          <p:spTgt spid="3">
                                            <p:txEl>
                                              <p:pRg st="10" end="10"/>
                                            </p:txEl>
                                          </p:spTgt>
                                        </p:tgtEl>
                                      </p:cBhvr>
                                    </p:animEffect>
                                    <p:anim calcmode="lin" valueType="num">
                                      <p:cBhvr>
                                        <p:cTn id="4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1000"/>
                                        <p:tgtEl>
                                          <p:spTgt spid="3">
                                            <p:txEl>
                                              <p:pRg st="11" end="11"/>
                                            </p:txEl>
                                          </p:spTgt>
                                        </p:tgtEl>
                                      </p:cBhvr>
                                    </p:animEffect>
                                    <p:anim calcmode="lin" valueType="num">
                                      <p:cBhvr>
                                        <p:cTn id="5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1000"/>
                                        <p:tgtEl>
                                          <p:spTgt spid="3">
                                            <p:txEl>
                                              <p:pRg st="13" end="13"/>
                                            </p:txEl>
                                          </p:spTgt>
                                        </p:tgtEl>
                                      </p:cBhvr>
                                    </p:animEffect>
                                    <p:anim calcmode="lin" valueType="num">
                                      <p:cBhvr>
                                        <p:cTn id="58"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What is JavaScript?</a:t>
            </a:r>
          </a:p>
        </p:txBody>
      </p:sp>
      <p:sp>
        <p:nvSpPr>
          <p:cNvPr id="25" name="TextBox 24">
            <a:extLst>
              <a:ext uri="{FF2B5EF4-FFF2-40B4-BE49-F238E27FC236}">
                <a16:creationId xmlns:a16="http://schemas.microsoft.com/office/drawing/2014/main" id="{D18D1CC5-623F-03B2-964B-7D8171081D31}"/>
              </a:ext>
            </a:extLst>
          </p:cNvPr>
          <p:cNvSpPr txBox="1"/>
          <p:nvPr/>
        </p:nvSpPr>
        <p:spPr>
          <a:xfrm>
            <a:off x="261764" y="779090"/>
            <a:ext cx="11737305"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rPr>
              <a:t>JS is a case-sensitive programming language. (80% developers make case-sensitive errors)</a:t>
            </a:r>
          </a:p>
          <a:p>
            <a:pPr marL="342900" indent="-342900" algn="just">
              <a:buFont typeface="Arial" panose="020B0604020202020204" pitchFamily="34" charset="0"/>
              <a:buChar char="•"/>
            </a:pPr>
            <a:r>
              <a:rPr lang="en-IN" sz="2000" b="1" dirty="0">
                <a:solidFill>
                  <a:schemeClr val="bg1"/>
                </a:solidFill>
              </a:rPr>
              <a:t>JavaScript is a Dynamically typed language. </a:t>
            </a:r>
            <a:r>
              <a:rPr lang="en-IN" sz="2000" b="1" dirty="0">
                <a:solidFill>
                  <a:schemeClr val="bg1"/>
                </a:solidFill>
                <a:sym typeface="Wingdings" panose="05000000000000000000" pitchFamily="2" charset="2"/>
              </a:rPr>
              <a:t></a:t>
            </a:r>
            <a:r>
              <a:rPr lang="en-IN" sz="2000" b="1" dirty="0">
                <a:solidFill>
                  <a:schemeClr val="bg1"/>
                </a:solidFill>
              </a:rPr>
              <a:t> </a:t>
            </a:r>
            <a:r>
              <a:rPr lang="en-IN" sz="2000" dirty="0">
                <a:solidFill>
                  <a:schemeClr val="bg1"/>
                </a:solidFill>
              </a:rPr>
              <a:t>Means when we create variable in JS, we don’t need to provide the type of the variable, based on the value we assign, the variable data type will be detected automatically.</a:t>
            </a:r>
          </a:p>
          <a:p>
            <a:pPr marL="342900" indent="-342900" algn="just">
              <a:buFont typeface="Arial" panose="020B0604020202020204" pitchFamily="34" charset="0"/>
              <a:buChar char="•"/>
            </a:pPr>
            <a:r>
              <a:rPr lang="en-IN" sz="2000" dirty="0">
                <a:solidFill>
                  <a:schemeClr val="bg1"/>
                </a:solidFill>
              </a:rPr>
              <a:t>Every statement in JS ends with semi-colon (;)</a:t>
            </a:r>
          </a:p>
          <a:p>
            <a:pPr marL="342900" indent="-342900" algn="just">
              <a:buFont typeface="Arial" panose="020B0604020202020204" pitchFamily="34" charset="0"/>
              <a:buChar char="•"/>
            </a:pPr>
            <a:r>
              <a:rPr lang="en-IN" sz="2000" dirty="0">
                <a:solidFill>
                  <a:schemeClr val="bg1"/>
                </a:solidFill>
              </a:rPr>
              <a:t>To create variables we can use </a:t>
            </a:r>
            <a:r>
              <a:rPr lang="en-IN" sz="2000" b="1" dirty="0">
                <a:solidFill>
                  <a:schemeClr val="bg1"/>
                </a:solidFill>
              </a:rPr>
              <a:t>var </a:t>
            </a:r>
            <a:r>
              <a:rPr lang="en-IN" sz="2000" dirty="0">
                <a:solidFill>
                  <a:schemeClr val="bg1"/>
                </a:solidFill>
              </a:rPr>
              <a:t>or </a:t>
            </a:r>
            <a:r>
              <a:rPr lang="en-IN" sz="2000" b="1" dirty="0">
                <a:solidFill>
                  <a:schemeClr val="bg1"/>
                </a:solidFill>
              </a:rPr>
              <a:t>let</a:t>
            </a:r>
            <a:r>
              <a:rPr lang="en-IN" sz="2000" dirty="0">
                <a:solidFill>
                  <a:schemeClr val="bg1"/>
                </a:solidFill>
              </a:rPr>
              <a:t>, the var creates a global variable in scope, let is used to create local scoped variable.</a:t>
            </a:r>
          </a:p>
          <a:p>
            <a:pPr marL="342900" indent="-342900" algn="just">
              <a:buFont typeface="Arial" panose="020B0604020202020204" pitchFamily="34" charset="0"/>
              <a:buChar char="•"/>
            </a:pPr>
            <a:r>
              <a:rPr lang="en-IN" sz="2000" dirty="0">
                <a:solidFill>
                  <a:schemeClr val="bg1"/>
                </a:solidFill>
              </a:rPr>
              <a:t>When we create variable and not assign value, it becomes null.</a:t>
            </a:r>
          </a:p>
          <a:p>
            <a:pPr marL="342900" indent="-342900" algn="just">
              <a:buFont typeface="Arial" panose="020B0604020202020204" pitchFamily="34" charset="0"/>
              <a:buChar char="•"/>
            </a:pPr>
            <a:r>
              <a:rPr lang="en-IN" sz="2000" dirty="0">
                <a:solidFill>
                  <a:schemeClr val="bg1"/>
                </a:solidFill>
              </a:rPr>
              <a:t>Any variable or function name in JS follows camel case naming convention. First letter of first word is small and next consecutive word’s first letter will be caps. E.g. wearelearningjs </a:t>
            </a:r>
            <a:r>
              <a:rPr lang="en-IN" sz="2000" dirty="0">
                <a:solidFill>
                  <a:schemeClr val="bg1"/>
                </a:solidFill>
                <a:sym typeface="Wingdings" panose="05000000000000000000" pitchFamily="2" charset="2"/>
              </a:rPr>
              <a:t> weAreLearningJS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In JS = is assignment operator, == compares the values, === compares the values and data types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 ) – parenthesis     { } – curly braces     [ ] – bracket</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JS also offers function syntax – </a:t>
            </a:r>
            <a:r>
              <a:rPr lang="en-IN" sz="2000" b="1" dirty="0">
                <a:solidFill>
                  <a:schemeClr val="bg1"/>
                </a:solidFill>
                <a:sym typeface="Wingdings" panose="05000000000000000000" pitchFamily="2" charset="2"/>
              </a:rPr>
              <a:t>anonymous function, named functions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JS is a </a:t>
            </a:r>
            <a:r>
              <a:rPr lang="en-IN" sz="2000" b="1" dirty="0">
                <a:solidFill>
                  <a:schemeClr val="bg1"/>
                </a:solidFill>
                <a:sym typeface="Wingdings" panose="05000000000000000000" pitchFamily="2" charset="2"/>
              </a:rPr>
              <a:t>asynchronous non-blocking IO programming</a:t>
            </a:r>
            <a:endParaRPr lang="en-IN" sz="2000" dirty="0">
              <a:solidFill>
                <a:schemeClr val="bg1"/>
              </a:solidFill>
              <a:sym typeface="Wingdings" panose="05000000000000000000" pitchFamily="2" charset="2"/>
            </a:endParaRPr>
          </a:p>
        </p:txBody>
      </p:sp>
    </p:spTree>
    <p:extLst>
      <p:ext uri="{BB962C8B-B14F-4D97-AF65-F5344CB8AC3E}">
        <p14:creationId xmlns:p14="http://schemas.microsoft.com/office/powerpoint/2010/main" val="7285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Variables in JS</a:t>
            </a:r>
          </a:p>
        </p:txBody>
      </p:sp>
    </p:spTree>
    <p:extLst>
      <p:ext uri="{BB962C8B-B14F-4D97-AF65-F5344CB8AC3E}">
        <p14:creationId xmlns:p14="http://schemas.microsoft.com/office/powerpoint/2010/main" val="37604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Asynchronous Non Blocking IO</a:t>
            </a:r>
          </a:p>
        </p:txBody>
      </p:sp>
      <p:sp>
        <p:nvSpPr>
          <p:cNvPr id="4" name="Smiley Face 3">
            <a:extLst>
              <a:ext uri="{FF2B5EF4-FFF2-40B4-BE49-F238E27FC236}">
                <a16:creationId xmlns:a16="http://schemas.microsoft.com/office/drawing/2014/main" id="{F23C2F06-F3DD-93D3-C78B-C3A0F57437FC}"/>
              </a:ext>
            </a:extLst>
          </p:cNvPr>
          <p:cNvSpPr/>
          <p:nvPr/>
        </p:nvSpPr>
        <p:spPr>
          <a:xfrm>
            <a:off x="1027173" y="784925"/>
            <a:ext cx="674751" cy="627851"/>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2BD904-C134-B0AC-486F-B80284999441}"/>
              </a:ext>
            </a:extLst>
          </p:cNvPr>
          <p:cNvSpPr/>
          <p:nvPr/>
        </p:nvSpPr>
        <p:spPr>
          <a:xfrm>
            <a:off x="3619726" y="846822"/>
            <a:ext cx="2232248" cy="504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Browser</a:t>
            </a:r>
          </a:p>
        </p:txBody>
      </p:sp>
      <p:sp>
        <p:nvSpPr>
          <p:cNvPr id="7" name="Rectangle 6">
            <a:extLst>
              <a:ext uri="{FF2B5EF4-FFF2-40B4-BE49-F238E27FC236}">
                <a16:creationId xmlns:a16="http://schemas.microsoft.com/office/drawing/2014/main" id="{A847D666-F445-B99E-08EC-9A7AFCE8032B}"/>
              </a:ext>
            </a:extLst>
          </p:cNvPr>
          <p:cNvSpPr/>
          <p:nvPr/>
        </p:nvSpPr>
        <p:spPr>
          <a:xfrm>
            <a:off x="7452975" y="846822"/>
            <a:ext cx="2232248" cy="504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Server</a:t>
            </a:r>
          </a:p>
        </p:txBody>
      </p:sp>
      <p:cxnSp>
        <p:nvCxnSpPr>
          <p:cNvPr id="19" name="Straight Connector 18">
            <a:extLst>
              <a:ext uri="{FF2B5EF4-FFF2-40B4-BE49-F238E27FC236}">
                <a16:creationId xmlns:a16="http://schemas.microsoft.com/office/drawing/2014/main" id="{1C0D5D3D-C26E-01BD-0A26-7731B8859601}"/>
              </a:ext>
            </a:extLst>
          </p:cNvPr>
          <p:cNvCxnSpPr>
            <a:stCxn id="4" idx="4"/>
          </p:cNvCxnSpPr>
          <p:nvPr/>
        </p:nvCxnSpPr>
        <p:spPr>
          <a:xfrm flipH="1">
            <a:off x="1364548" y="1412776"/>
            <a:ext cx="1" cy="496855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1F18AA95-48FF-2B8B-1228-452E8794F4C5}"/>
              </a:ext>
            </a:extLst>
          </p:cNvPr>
          <p:cNvCxnSpPr>
            <a:cxnSpLocks/>
            <a:stCxn id="6" idx="2"/>
          </p:cNvCxnSpPr>
          <p:nvPr/>
        </p:nvCxnSpPr>
        <p:spPr>
          <a:xfrm>
            <a:off x="4735850" y="1350878"/>
            <a:ext cx="0" cy="488285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28BF56F-F11F-3F72-CEFD-6A5FB62FEA49}"/>
              </a:ext>
            </a:extLst>
          </p:cNvPr>
          <p:cNvCxnSpPr>
            <a:cxnSpLocks/>
            <a:stCxn id="7" idx="2"/>
          </p:cNvCxnSpPr>
          <p:nvPr/>
        </p:nvCxnSpPr>
        <p:spPr>
          <a:xfrm>
            <a:off x="8569099" y="1350878"/>
            <a:ext cx="19915" cy="488285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8" name="Arrow: Right 237">
            <a:extLst>
              <a:ext uri="{FF2B5EF4-FFF2-40B4-BE49-F238E27FC236}">
                <a16:creationId xmlns:a16="http://schemas.microsoft.com/office/drawing/2014/main" id="{377A966F-0C60-8FC8-AB3E-F57CBD1434FF}"/>
              </a:ext>
            </a:extLst>
          </p:cNvPr>
          <p:cNvSpPr/>
          <p:nvPr/>
        </p:nvSpPr>
        <p:spPr>
          <a:xfrm>
            <a:off x="1364548" y="1710918"/>
            <a:ext cx="3371301" cy="288032"/>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044A769E-BE5A-FF53-D068-8FF0C287F95B}"/>
              </a:ext>
            </a:extLst>
          </p:cNvPr>
          <p:cNvSpPr/>
          <p:nvPr/>
        </p:nvSpPr>
        <p:spPr>
          <a:xfrm>
            <a:off x="4712081" y="1854934"/>
            <a:ext cx="164610" cy="13303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990E119-7D35-1EEE-B0F7-4AF1CD322128}"/>
              </a:ext>
            </a:extLst>
          </p:cNvPr>
          <p:cNvSpPr/>
          <p:nvPr/>
        </p:nvSpPr>
        <p:spPr>
          <a:xfrm>
            <a:off x="8582149" y="2098891"/>
            <a:ext cx="166596" cy="8833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1" name="Arrow: Right 290">
            <a:extLst>
              <a:ext uri="{FF2B5EF4-FFF2-40B4-BE49-F238E27FC236}">
                <a16:creationId xmlns:a16="http://schemas.microsoft.com/office/drawing/2014/main" id="{482D4D7C-E0AD-E8FB-0B35-FC4C1F38E81B}"/>
              </a:ext>
            </a:extLst>
          </p:cNvPr>
          <p:cNvSpPr/>
          <p:nvPr/>
        </p:nvSpPr>
        <p:spPr>
          <a:xfrm>
            <a:off x="4891730" y="1993738"/>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5" name="Arrow: Right 294">
            <a:extLst>
              <a:ext uri="{FF2B5EF4-FFF2-40B4-BE49-F238E27FC236}">
                <a16:creationId xmlns:a16="http://schemas.microsoft.com/office/drawing/2014/main" id="{36089041-D17C-E399-24DA-581C41DC3B5A}"/>
              </a:ext>
            </a:extLst>
          </p:cNvPr>
          <p:cNvSpPr/>
          <p:nvPr/>
        </p:nvSpPr>
        <p:spPr>
          <a:xfrm rot="10800000">
            <a:off x="4865375" y="2813991"/>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8" name="Arrow: Right 297">
            <a:extLst>
              <a:ext uri="{FF2B5EF4-FFF2-40B4-BE49-F238E27FC236}">
                <a16:creationId xmlns:a16="http://schemas.microsoft.com/office/drawing/2014/main" id="{255270E4-EDD2-0875-FBBC-6585B3F22B71}"/>
              </a:ext>
            </a:extLst>
          </p:cNvPr>
          <p:cNvSpPr/>
          <p:nvPr/>
        </p:nvSpPr>
        <p:spPr>
          <a:xfrm rot="10800000">
            <a:off x="1352663" y="2982236"/>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8" name="&quot;Not Allowed&quot; Symbol 317">
            <a:extLst>
              <a:ext uri="{FF2B5EF4-FFF2-40B4-BE49-F238E27FC236}">
                <a16:creationId xmlns:a16="http://schemas.microsoft.com/office/drawing/2014/main" id="{F1F63469-9CC3-144F-8134-06132914C40B}"/>
              </a:ext>
            </a:extLst>
          </p:cNvPr>
          <p:cNvSpPr/>
          <p:nvPr/>
        </p:nvSpPr>
        <p:spPr>
          <a:xfrm>
            <a:off x="1086980" y="4058978"/>
            <a:ext cx="453761" cy="389151"/>
          </a:xfrm>
          <a:prstGeom prst="noSmoking">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21" name="Left Brace 320">
            <a:extLst>
              <a:ext uri="{FF2B5EF4-FFF2-40B4-BE49-F238E27FC236}">
                <a16:creationId xmlns:a16="http://schemas.microsoft.com/office/drawing/2014/main" id="{BEF001D5-227B-3FED-CB98-8BAD72AADDD1}"/>
              </a:ext>
            </a:extLst>
          </p:cNvPr>
          <p:cNvSpPr/>
          <p:nvPr/>
        </p:nvSpPr>
        <p:spPr>
          <a:xfrm rot="10800000">
            <a:off x="9104269" y="1556792"/>
            <a:ext cx="680250" cy="165618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29" name="TextBox 328">
            <a:extLst>
              <a:ext uri="{FF2B5EF4-FFF2-40B4-BE49-F238E27FC236}">
                <a16:creationId xmlns:a16="http://schemas.microsoft.com/office/drawing/2014/main" id="{0B76BE61-D18A-6ACD-35C0-FD1C4FAAEE67}"/>
              </a:ext>
            </a:extLst>
          </p:cNvPr>
          <p:cNvSpPr txBox="1"/>
          <p:nvPr/>
        </p:nvSpPr>
        <p:spPr>
          <a:xfrm>
            <a:off x="9780161" y="1955192"/>
            <a:ext cx="2088232" cy="830997"/>
          </a:xfrm>
          <a:prstGeom prst="rect">
            <a:avLst/>
          </a:prstGeom>
          <a:noFill/>
        </p:spPr>
        <p:txBody>
          <a:bodyPr wrap="square" rtlCol="0">
            <a:spAutoFit/>
          </a:bodyPr>
          <a:lstStyle/>
          <a:p>
            <a:r>
              <a:rPr lang="en-US" dirty="0">
                <a:solidFill>
                  <a:schemeClr val="bg1"/>
                </a:solidFill>
              </a:rPr>
              <a:t>Synchronous behavior</a:t>
            </a:r>
          </a:p>
        </p:txBody>
      </p:sp>
      <p:sp>
        <p:nvSpPr>
          <p:cNvPr id="330" name="Rectangle 329">
            <a:extLst>
              <a:ext uri="{FF2B5EF4-FFF2-40B4-BE49-F238E27FC236}">
                <a16:creationId xmlns:a16="http://schemas.microsoft.com/office/drawing/2014/main" id="{502F7D39-0CAB-03D3-08A2-07C3A420E687}"/>
              </a:ext>
            </a:extLst>
          </p:cNvPr>
          <p:cNvSpPr/>
          <p:nvPr/>
        </p:nvSpPr>
        <p:spPr>
          <a:xfrm>
            <a:off x="4697046" y="3952549"/>
            <a:ext cx="166595" cy="69500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1" name="Arrow: Right 330">
            <a:extLst>
              <a:ext uri="{FF2B5EF4-FFF2-40B4-BE49-F238E27FC236}">
                <a16:creationId xmlns:a16="http://schemas.microsoft.com/office/drawing/2014/main" id="{67E6E85D-E0C5-3B0B-F8B6-9540167756F6}"/>
              </a:ext>
            </a:extLst>
          </p:cNvPr>
          <p:cNvSpPr/>
          <p:nvPr/>
        </p:nvSpPr>
        <p:spPr>
          <a:xfrm>
            <a:off x="1325745" y="3789040"/>
            <a:ext cx="3371301" cy="288032"/>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4F373DB6-C204-85AE-D47F-B38B1CF20221}"/>
              </a:ext>
            </a:extLst>
          </p:cNvPr>
          <p:cNvSpPr/>
          <p:nvPr/>
        </p:nvSpPr>
        <p:spPr>
          <a:xfrm>
            <a:off x="8560374" y="4357138"/>
            <a:ext cx="166596" cy="8608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3" name="Arrow: Right 332">
            <a:extLst>
              <a:ext uri="{FF2B5EF4-FFF2-40B4-BE49-F238E27FC236}">
                <a16:creationId xmlns:a16="http://schemas.microsoft.com/office/drawing/2014/main" id="{93FE8649-6EF8-4E4D-FEA7-3705B41BCC1A}"/>
              </a:ext>
            </a:extLst>
          </p:cNvPr>
          <p:cNvSpPr/>
          <p:nvPr/>
        </p:nvSpPr>
        <p:spPr>
          <a:xfrm>
            <a:off x="4878677" y="4273533"/>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4" name="Arrow: Right 333">
            <a:extLst>
              <a:ext uri="{FF2B5EF4-FFF2-40B4-BE49-F238E27FC236}">
                <a16:creationId xmlns:a16="http://schemas.microsoft.com/office/drawing/2014/main" id="{6BD67016-4E48-0313-862C-841B173A2E2F}"/>
              </a:ext>
            </a:extLst>
          </p:cNvPr>
          <p:cNvSpPr/>
          <p:nvPr/>
        </p:nvSpPr>
        <p:spPr>
          <a:xfrm rot="10800000">
            <a:off x="1345754" y="4472747"/>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5" name="Arrow: Right 334">
            <a:extLst>
              <a:ext uri="{FF2B5EF4-FFF2-40B4-BE49-F238E27FC236}">
                <a16:creationId xmlns:a16="http://schemas.microsoft.com/office/drawing/2014/main" id="{331336F1-5DFF-5EFB-76ED-50CEAA4C1ED4}"/>
              </a:ext>
            </a:extLst>
          </p:cNvPr>
          <p:cNvSpPr/>
          <p:nvPr/>
        </p:nvSpPr>
        <p:spPr>
          <a:xfrm rot="10800000">
            <a:off x="4891729" y="5051585"/>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D2DDD3EA-71FF-7902-16C4-16E1195057C9}"/>
              </a:ext>
            </a:extLst>
          </p:cNvPr>
          <p:cNvSpPr/>
          <p:nvPr/>
        </p:nvSpPr>
        <p:spPr>
          <a:xfrm>
            <a:off x="4730493" y="5148138"/>
            <a:ext cx="166595" cy="69500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id="{7F5E8DF7-C1E2-8FF8-6814-143CD10F8A95}"/>
              </a:ext>
            </a:extLst>
          </p:cNvPr>
          <p:cNvSpPr txBox="1"/>
          <p:nvPr/>
        </p:nvSpPr>
        <p:spPr>
          <a:xfrm>
            <a:off x="4935892" y="5259848"/>
            <a:ext cx="1656183" cy="523220"/>
          </a:xfrm>
          <a:prstGeom prst="rect">
            <a:avLst/>
          </a:prstGeom>
          <a:noFill/>
        </p:spPr>
        <p:txBody>
          <a:bodyPr wrap="square" rtlCol="0">
            <a:spAutoFit/>
          </a:bodyPr>
          <a:lstStyle/>
          <a:p>
            <a:r>
              <a:rPr lang="en-US" sz="1400" dirty="0">
                <a:solidFill>
                  <a:schemeClr val="bg1"/>
                </a:solidFill>
              </a:rPr>
              <a:t>Callback function / promise</a:t>
            </a:r>
          </a:p>
        </p:txBody>
      </p:sp>
      <p:sp>
        <p:nvSpPr>
          <p:cNvPr id="339" name="Arrow: Right 338">
            <a:extLst>
              <a:ext uri="{FF2B5EF4-FFF2-40B4-BE49-F238E27FC236}">
                <a16:creationId xmlns:a16="http://schemas.microsoft.com/office/drawing/2014/main" id="{EFB4BEEC-9823-80C5-ADA3-ED199B9CD497}"/>
              </a:ext>
            </a:extLst>
          </p:cNvPr>
          <p:cNvSpPr/>
          <p:nvPr/>
        </p:nvSpPr>
        <p:spPr>
          <a:xfrm rot="10800000">
            <a:off x="1346771" y="5639052"/>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0" name="&quot;Not Allowed&quot; Symbol 339">
            <a:extLst>
              <a:ext uri="{FF2B5EF4-FFF2-40B4-BE49-F238E27FC236}">
                <a16:creationId xmlns:a16="http://schemas.microsoft.com/office/drawing/2014/main" id="{50A98285-12DF-2235-1C15-AF84DAD0C295}"/>
              </a:ext>
            </a:extLst>
          </p:cNvPr>
          <p:cNvSpPr/>
          <p:nvPr/>
        </p:nvSpPr>
        <p:spPr>
          <a:xfrm>
            <a:off x="1054228" y="2213606"/>
            <a:ext cx="583049" cy="569102"/>
          </a:xfrm>
          <a:prstGeom prst="noSmoking">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42" name="TextBox 341">
            <a:extLst>
              <a:ext uri="{FF2B5EF4-FFF2-40B4-BE49-F238E27FC236}">
                <a16:creationId xmlns:a16="http://schemas.microsoft.com/office/drawing/2014/main" id="{7AE58C98-4D16-0F33-BE1B-2AFDF5781B36}"/>
              </a:ext>
            </a:extLst>
          </p:cNvPr>
          <p:cNvSpPr txBox="1"/>
          <p:nvPr/>
        </p:nvSpPr>
        <p:spPr>
          <a:xfrm>
            <a:off x="1993948" y="2284198"/>
            <a:ext cx="1656183" cy="523220"/>
          </a:xfrm>
          <a:prstGeom prst="rect">
            <a:avLst/>
          </a:prstGeom>
          <a:noFill/>
        </p:spPr>
        <p:txBody>
          <a:bodyPr wrap="square" rtlCol="0">
            <a:spAutoFit/>
          </a:bodyPr>
          <a:lstStyle/>
          <a:p>
            <a:r>
              <a:rPr lang="en-US" sz="1400" dirty="0">
                <a:solidFill>
                  <a:schemeClr val="bg1"/>
                </a:solidFill>
              </a:rPr>
              <a:t>User is blocked in this time</a:t>
            </a:r>
          </a:p>
        </p:txBody>
      </p:sp>
      <p:sp>
        <p:nvSpPr>
          <p:cNvPr id="343" name="TextBox 342">
            <a:extLst>
              <a:ext uri="{FF2B5EF4-FFF2-40B4-BE49-F238E27FC236}">
                <a16:creationId xmlns:a16="http://schemas.microsoft.com/office/drawing/2014/main" id="{69BA10E5-BD31-64F7-DC1A-839A8F85B7F5}"/>
              </a:ext>
            </a:extLst>
          </p:cNvPr>
          <p:cNvSpPr txBox="1"/>
          <p:nvPr/>
        </p:nvSpPr>
        <p:spPr>
          <a:xfrm>
            <a:off x="1807946" y="4052099"/>
            <a:ext cx="1656183" cy="523220"/>
          </a:xfrm>
          <a:prstGeom prst="rect">
            <a:avLst/>
          </a:prstGeom>
          <a:noFill/>
        </p:spPr>
        <p:txBody>
          <a:bodyPr wrap="square" rtlCol="0">
            <a:spAutoFit/>
          </a:bodyPr>
          <a:lstStyle/>
          <a:p>
            <a:r>
              <a:rPr lang="en-US" sz="1400" dirty="0">
                <a:solidFill>
                  <a:schemeClr val="bg1"/>
                </a:solidFill>
              </a:rPr>
              <a:t>User is blocked in this time</a:t>
            </a:r>
          </a:p>
        </p:txBody>
      </p:sp>
      <p:sp>
        <p:nvSpPr>
          <p:cNvPr id="344" name="TextBox 343">
            <a:extLst>
              <a:ext uri="{FF2B5EF4-FFF2-40B4-BE49-F238E27FC236}">
                <a16:creationId xmlns:a16="http://schemas.microsoft.com/office/drawing/2014/main" id="{F42314A0-4390-DC7F-D923-632E60E7AC54}"/>
              </a:ext>
            </a:extLst>
          </p:cNvPr>
          <p:cNvSpPr txBox="1"/>
          <p:nvPr/>
        </p:nvSpPr>
        <p:spPr>
          <a:xfrm>
            <a:off x="1784421" y="4923198"/>
            <a:ext cx="1656183" cy="523220"/>
          </a:xfrm>
          <a:prstGeom prst="rect">
            <a:avLst/>
          </a:prstGeom>
          <a:noFill/>
        </p:spPr>
        <p:txBody>
          <a:bodyPr wrap="square" rtlCol="0">
            <a:spAutoFit/>
          </a:bodyPr>
          <a:lstStyle/>
          <a:p>
            <a:r>
              <a:rPr lang="en-US" sz="1400" dirty="0">
                <a:solidFill>
                  <a:schemeClr val="bg1"/>
                </a:solidFill>
              </a:rPr>
              <a:t>User is free to do other process</a:t>
            </a:r>
          </a:p>
        </p:txBody>
      </p:sp>
      <p:sp>
        <p:nvSpPr>
          <p:cNvPr id="345" name="Left Brace 344">
            <a:extLst>
              <a:ext uri="{FF2B5EF4-FFF2-40B4-BE49-F238E27FC236}">
                <a16:creationId xmlns:a16="http://schemas.microsoft.com/office/drawing/2014/main" id="{0893CB22-E4ED-2495-6EAE-BEE7E93B9C56}"/>
              </a:ext>
            </a:extLst>
          </p:cNvPr>
          <p:cNvSpPr/>
          <p:nvPr/>
        </p:nvSpPr>
        <p:spPr>
          <a:xfrm rot="10800000">
            <a:off x="9162844" y="3789040"/>
            <a:ext cx="680250" cy="2054102"/>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46" name="TextBox 345">
            <a:extLst>
              <a:ext uri="{FF2B5EF4-FFF2-40B4-BE49-F238E27FC236}">
                <a16:creationId xmlns:a16="http://schemas.microsoft.com/office/drawing/2014/main" id="{39595172-9207-0FE6-0F62-D66B625D29F6}"/>
              </a:ext>
            </a:extLst>
          </p:cNvPr>
          <p:cNvSpPr txBox="1"/>
          <p:nvPr/>
        </p:nvSpPr>
        <p:spPr>
          <a:xfrm>
            <a:off x="9982844" y="4374945"/>
            <a:ext cx="2088232" cy="830997"/>
          </a:xfrm>
          <a:prstGeom prst="rect">
            <a:avLst/>
          </a:prstGeom>
          <a:noFill/>
        </p:spPr>
        <p:txBody>
          <a:bodyPr wrap="square" rtlCol="0">
            <a:spAutoFit/>
          </a:bodyPr>
          <a:lstStyle/>
          <a:p>
            <a:r>
              <a:rPr lang="en-US">
                <a:solidFill>
                  <a:schemeClr val="bg1"/>
                </a:solidFill>
              </a:rPr>
              <a:t>Asynchronous </a:t>
            </a:r>
            <a:r>
              <a:rPr lang="en-US" dirty="0">
                <a:solidFill>
                  <a:schemeClr val="bg1"/>
                </a:solidFill>
              </a:rPr>
              <a:t>behavior</a:t>
            </a:r>
          </a:p>
        </p:txBody>
      </p:sp>
    </p:spTree>
    <p:extLst>
      <p:ext uri="{BB962C8B-B14F-4D97-AF65-F5344CB8AC3E}">
        <p14:creationId xmlns:p14="http://schemas.microsoft.com/office/powerpoint/2010/main" val="342322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45FE-E470-0E03-4F29-7271AACA672B}"/>
              </a:ext>
            </a:extLst>
          </p:cNvPr>
          <p:cNvSpPr>
            <a:spLocks noGrp="1"/>
          </p:cNvSpPr>
          <p:nvPr>
            <p:ph type="title"/>
          </p:nvPr>
        </p:nvSpPr>
        <p:spPr/>
        <p:txBody>
          <a:bodyPr/>
          <a:lstStyle/>
          <a:p>
            <a:r>
              <a:rPr lang="en-US" dirty="0"/>
              <a:t>Hands on: Node JS</a:t>
            </a:r>
          </a:p>
        </p:txBody>
      </p:sp>
      <p:sp>
        <p:nvSpPr>
          <p:cNvPr id="3" name="TextBox 2">
            <a:extLst>
              <a:ext uri="{FF2B5EF4-FFF2-40B4-BE49-F238E27FC236}">
                <a16:creationId xmlns:a16="http://schemas.microsoft.com/office/drawing/2014/main" id="{15CEA730-A4E9-FF73-F878-8FE032C7DC28}"/>
              </a:ext>
            </a:extLst>
          </p:cNvPr>
          <p:cNvSpPr txBox="1"/>
          <p:nvPr/>
        </p:nvSpPr>
        <p:spPr>
          <a:xfrm>
            <a:off x="189756" y="1052736"/>
            <a:ext cx="11593288" cy="2677656"/>
          </a:xfrm>
          <a:prstGeom prst="rect">
            <a:avLst/>
          </a:prstGeom>
          <a:noFill/>
        </p:spPr>
        <p:txBody>
          <a:bodyPr wrap="square" rtlCol="0">
            <a:spAutoFit/>
          </a:bodyPr>
          <a:lstStyle/>
          <a:p>
            <a:r>
              <a:rPr lang="en-US" b="1" dirty="0">
                <a:solidFill>
                  <a:schemeClr val="bg1"/>
                </a:solidFill>
              </a:rPr>
              <a:t>Basics of </a:t>
            </a:r>
            <a:r>
              <a:rPr lang="en-US" b="1" dirty="0" err="1">
                <a:solidFill>
                  <a:schemeClr val="bg1"/>
                </a:solidFill>
              </a:rPr>
              <a:t>Javascript</a:t>
            </a:r>
            <a:r>
              <a:rPr lang="en-US" b="1" dirty="0">
                <a:solidFill>
                  <a:schemeClr val="bg1"/>
                </a:solidFill>
              </a:rPr>
              <a:t>:</a:t>
            </a:r>
          </a:p>
          <a:p>
            <a:r>
              <a:rPr lang="en-US" dirty="0">
                <a:hlinkClick r:id="rId2"/>
              </a:rPr>
              <a:t>https://github.com/soyuztechnologies/SAP_BTP_Training_8Hr_Per_Day/tree/master/Day%201/basicsnodejs</a:t>
            </a:r>
            <a:endParaRPr lang="en-US" dirty="0"/>
          </a:p>
          <a:p>
            <a:endParaRPr lang="en-US" dirty="0"/>
          </a:p>
          <a:p>
            <a:r>
              <a:rPr lang="en-US" b="1" dirty="0">
                <a:solidFill>
                  <a:schemeClr val="bg1"/>
                </a:solidFill>
              </a:rPr>
              <a:t>Node Microservice Solution:</a:t>
            </a:r>
          </a:p>
          <a:p>
            <a:r>
              <a:rPr lang="en-US" dirty="0">
                <a:hlinkClick r:id="rId3"/>
              </a:rPr>
              <a:t>https://github.com/soyuztechnologies/SAP_BTP_Training_8Hr_Per_Day/tree/master/Day%201/nodemicroservice</a:t>
            </a:r>
            <a:endParaRPr lang="en-US" dirty="0"/>
          </a:p>
        </p:txBody>
      </p:sp>
      <p:pic>
        <p:nvPicPr>
          <p:cNvPr id="2052" name="Picture 4" descr="Node.js - Wikipedia">
            <a:extLst>
              <a:ext uri="{FF2B5EF4-FFF2-40B4-BE49-F238E27FC236}">
                <a16:creationId xmlns:a16="http://schemas.microsoft.com/office/drawing/2014/main" id="{70CE5CA1-BBAA-EDD7-6748-2F2AFDF924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868" y="3998203"/>
            <a:ext cx="384031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ervices in Java? Never.. There has been an ever growing number… | by  Elliot Forbes | codeburst">
            <a:extLst>
              <a:ext uri="{FF2B5EF4-FFF2-40B4-BE49-F238E27FC236}">
                <a16:creationId xmlns:a16="http://schemas.microsoft.com/office/drawing/2014/main" id="{D4A1178E-F45B-050D-39A4-B6A645AFC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564" y="351025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24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594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6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JavaScript Basics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07</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NodeJS Basics</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08</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1083771"/>
              <a:ext cx="2236930" cy="639170"/>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Deploying Node Microservice on SAP BTP</a:t>
              </a: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10</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Title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1083770"/>
              <a:ext cx="2236930"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Creating a Node Microservice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09</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Title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83741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grpSp>
        <p:nvGrpSpPr>
          <p:cNvPr id="27" name="Group 26">
            <a:extLst>
              <a:ext uri="{FF2B5EF4-FFF2-40B4-BE49-F238E27FC236}">
                <a16:creationId xmlns:a16="http://schemas.microsoft.com/office/drawing/2014/main" id="{5C554121-BBEF-4F1B-866C-A56192146755}"/>
              </a:ext>
            </a:extLst>
          </p:cNvPr>
          <p:cNvGrpSpPr/>
          <p:nvPr/>
        </p:nvGrpSpPr>
        <p:grpSpPr>
          <a:xfrm>
            <a:off x="424693" y="1268761"/>
            <a:ext cx="3936650" cy="944905"/>
            <a:chOff x="674246" y="1335315"/>
            <a:chExt cx="3937675" cy="945151"/>
          </a:xfrm>
        </p:grpSpPr>
        <p:sp>
          <p:nvSpPr>
            <p:cNvPr id="78" name="Rectangle 77">
              <a:extLst>
                <a:ext uri="{FF2B5EF4-FFF2-40B4-BE49-F238E27FC236}">
                  <a16:creationId xmlns:a16="http://schemas.microsoft.com/office/drawing/2014/main" id="{33602CBF-2312-4969-A21C-7BA1CD526411}"/>
                </a:ext>
              </a:extLst>
            </p:cNvPr>
            <p:cNvSpPr/>
            <p:nvPr/>
          </p:nvSpPr>
          <p:spPr>
            <a:xfrm>
              <a:off x="674246" y="1837902"/>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79" name="Rectangle 78">
              <a:extLst>
                <a:ext uri="{FF2B5EF4-FFF2-40B4-BE49-F238E27FC236}">
                  <a16:creationId xmlns:a16="http://schemas.microsoft.com/office/drawing/2014/main" id="{C5C7F572-9142-42FD-B5D2-BB3E3E0AA8DF}"/>
                </a:ext>
              </a:extLst>
            </p:cNvPr>
            <p:cNvSpPr/>
            <p:nvPr/>
          </p:nvSpPr>
          <p:spPr>
            <a:xfrm>
              <a:off x="674246" y="1335315"/>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sp>
          <p:nvSpPr>
            <p:cNvPr id="80" name="Rectangle 79">
              <a:extLst>
                <a:ext uri="{FF2B5EF4-FFF2-40B4-BE49-F238E27FC236}">
                  <a16:creationId xmlns:a16="http://schemas.microsoft.com/office/drawing/2014/main" id="{13E93A8B-9016-49C2-A8FA-6BE60F64F541}"/>
                </a:ext>
              </a:extLst>
            </p:cNvPr>
            <p:cNvSpPr/>
            <p:nvPr/>
          </p:nvSpPr>
          <p:spPr>
            <a:xfrm>
              <a:off x="2851865" y="1335315"/>
              <a:ext cx="1760056" cy="945150"/>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 As a Service</a:t>
              </a:r>
            </a:p>
          </p:txBody>
        </p:sp>
      </p:grpSp>
      <p:grpSp>
        <p:nvGrpSpPr>
          <p:cNvPr id="28" name="Group 27">
            <a:extLst>
              <a:ext uri="{FF2B5EF4-FFF2-40B4-BE49-F238E27FC236}">
                <a16:creationId xmlns:a16="http://schemas.microsoft.com/office/drawing/2014/main" id="{45A58CD0-7AA6-459C-A276-61A5EC279DB9}"/>
              </a:ext>
            </a:extLst>
          </p:cNvPr>
          <p:cNvGrpSpPr/>
          <p:nvPr/>
        </p:nvGrpSpPr>
        <p:grpSpPr>
          <a:xfrm>
            <a:off x="405772" y="2273674"/>
            <a:ext cx="3955570" cy="1949817"/>
            <a:chOff x="655321" y="2340489"/>
            <a:chExt cx="3956600" cy="1950325"/>
          </a:xfrm>
        </p:grpSpPr>
        <p:sp>
          <p:nvSpPr>
            <p:cNvPr id="73" name="Rectangle 72">
              <a:extLst>
                <a:ext uri="{FF2B5EF4-FFF2-40B4-BE49-F238E27FC236}">
                  <a16:creationId xmlns:a16="http://schemas.microsoft.com/office/drawing/2014/main" id="{A3D40463-4045-4CD7-812A-7A242E93EE0B}"/>
                </a:ext>
              </a:extLst>
            </p:cNvPr>
            <p:cNvSpPr/>
            <p:nvPr/>
          </p:nvSpPr>
          <p:spPr>
            <a:xfrm>
              <a:off x="655321" y="3848250"/>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74" name="Rectangle 73">
              <a:extLst>
                <a:ext uri="{FF2B5EF4-FFF2-40B4-BE49-F238E27FC236}">
                  <a16:creationId xmlns:a16="http://schemas.microsoft.com/office/drawing/2014/main" id="{184858B1-B03F-489A-9329-A7D2A6144A67}"/>
                </a:ext>
              </a:extLst>
            </p:cNvPr>
            <p:cNvSpPr/>
            <p:nvPr/>
          </p:nvSpPr>
          <p:spPr>
            <a:xfrm>
              <a:off x="655321" y="3345663"/>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75" name="Rectangle 74">
              <a:extLst>
                <a:ext uri="{FF2B5EF4-FFF2-40B4-BE49-F238E27FC236}">
                  <a16:creationId xmlns:a16="http://schemas.microsoft.com/office/drawing/2014/main" id="{0B629B4D-1A87-4CBC-974A-915D9253D87F}"/>
                </a:ext>
              </a:extLst>
            </p:cNvPr>
            <p:cNvSpPr/>
            <p:nvPr/>
          </p:nvSpPr>
          <p:spPr>
            <a:xfrm>
              <a:off x="655321" y="2843076"/>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76" name="Rectangle 75">
              <a:extLst>
                <a:ext uri="{FF2B5EF4-FFF2-40B4-BE49-F238E27FC236}">
                  <a16:creationId xmlns:a16="http://schemas.microsoft.com/office/drawing/2014/main" id="{E77D6D15-37D4-4382-86BB-0CCC6A4FBFFF}"/>
                </a:ext>
              </a:extLst>
            </p:cNvPr>
            <p:cNvSpPr/>
            <p:nvPr/>
          </p:nvSpPr>
          <p:spPr>
            <a:xfrm>
              <a:off x="655321" y="2340489"/>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77" name="Rectangle 76">
              <a:extLst>
                <a:ext uri="{FF2B5EF4-FFF2-40B4-BE49-F238E27FC236}">
                  <a16:creationId xmlns:a16="http://schemas.microsoft.com/office/drawing/2014/main" id="{53685197-012A-44B9-B4E7-B662186F429A}"/>
                </a:ext>
              </a:extLst>
            </p:cNvPr>
            <p:cNvSpPr/>
            <p:nvPr/>
          </p:nvSpPr>
          <p:spPr>
            <a:xfrm>
              <a:off x="2851865" y="2340489"/>
              <a:ext cx="1760056" cy="1950325"/>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29" name="Group 28">
            <a:extLst>
              <a:ext uri="{FF2B5EF4-FFF2-40B4-BE49-F238E27FC236}">
                <a16:creationId xmlns:a16="http://schemas.microsoft.com/office/drawing/2014/main" id="{A91E4ED3-DE9F-4D6A-B1C8-4E582FC7D9FC}"/>
              </a:ext>
            </a:extLst>
          </p:cNvPr>
          <p:cNvGrpSpPr/>
          <p:nvPr/>
        </p:nvGrpSpPr>
        <p:grpSpPr>
          <a:xfrm>
            <a:off x="405772" y="4283497"/>
            <a:ext cx="3955570" cy="1949819"/>
            <a:chOff x="655321" y="4350836"/>
            <a:chExt cx="3956600" cy="1950327"/>
          </a:xfrm>
          <a:solidFill>
            <a:srgbClr val="6D6D6D">
              <a:lumMod val="60000"/>
              <a:lumOff val="40000"/>
            </a:srgbClr>
          </a:solidFill>
        </p:grpSpPr>
        <p:sp>
          <p:nvSpPr>
            <p:cNvPr id="68" name="Rectangle 67">
              <a:extLst>
                <a:ext uri="{FF2B5EF4-FFF2-40B4-BE49-F238E27FC236}">
                  <a16:creationId xmlns:a16="http://schemas.microsoft.com/office/drawing/2014/main" id="{FC722C76-5BEF-4D82-9800-67500E3D39C1}"/>
                </a:ext>
              </a:extLst>
            </p:cNvPr>
            <p:cNvSpPr/>
            <p:nvPr/>
          </p:nvSpPr>
          <p:spPr>
            <a:xfrm>
              <a:off x="655321" y="5858599"/>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69" name="Rectangle 68">
              <a:extLst>
                <a:ext uri="{FF2B5EF4-FFF2-40B4-BE49-F238E27FC236}">
                  <a16:creationId xmlns:a16="http://schemas.microsoft.com/office/drawing/2014/main" id="{E3600369-621E-4CAB-9946-EAA7EEF9698A}"/>
                </a:ext>
              </a:extLst>
            </p:cNvPr>
            <p:cNvSpPr/>
            <p:nvPr/>
          </p:nvSpPr>
          <p:spPr>
            <a:xfrm>
              <a:off x="655321" y="5356010"/>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70" name="Rectangle 69">
              <a:extLst>
                <a:ext uri="{FF2B5EF4-FFF2-40B4-BE49-F238E27FC236}">
                  <a16:creationId xmlns:a16="http://schemas.microsoft.com/office/drawing/2014/main" id="{EF218100-9A03-4DF2-AF80-30DD3D7F3392}"/>
                </a:ext>
              </a:extLst>
            </p:cNvPr>
            <p:cNvSpPr/>
            <p:nvPr/>
          </p:nvSpPr>
          <p:spPr>
            <a:xfrm>
              <a:off x="655321" y="4853423"/>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71" name="Rectangle 70">
              <a:extLst>
                <a:ext uri="{FF2B5EF4-FFF2-40B4-BE49-F238E27FC236}">
                  <a16:creationId xmlns:a16="http://schemas.microsoft.com/office/drawing/2014/main" id="{8641526F-04F0-4DE4-8EEE-8D9702841044}"/>
                </a:ext>
              </a:extLst>
            </p:cNvPr>
            <p:cNvSpPr/>
            <p:nvPr/>
          </p:nvSpPr>
          <p:spPr>
            <a:xfrm>
              <a:off x="655321" y="4350836"/>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72" name="Rectangle 71">
              <a:extLst>
                <a:ext uri="{FF2B5EF4-FFF2-40B4-BE49-F238E27FC236}">
                  <a16:creationId xmlns:a16="http://schemas.microsoft.com/office/drawing/2014/main" id="{B3E75032-4409-42C7-AE63-3871B615132A}"/>
                </a:ext>
              </a:extLst>
            </p:cNvPr>
            <p:cNvSpPr/>
            <p:nvPr/>
          </p:nvSpPr>
          <p:spPr>
            <a:xfrm>
              <a:off x="2851865" y="4350837"/>
              <a:ext cx="1760056" cy="1950325"/>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30" name="Rectangle 29">
            <a:extLst>
              <a:ext uri="{FF2B5EF4-FFF2-40B4-BE49-F238E27FC236}">
                <a16:creationId xmlns:a16="http://schemas.microsoft.com/office/drawing/2014/main" id="{5D680A1E-FB6F-41C5-BDA1-E79FB77D4A7D}"/>
              </a:ext>
            </a:extLst>
          </p:cNvPr>
          <p:cNvSpPr/>
          <p:nvPr/>
        </p:nvSpPr>
        <p:spPr>
          <a:xfrm>
            <a:off x="4438228" y="1268760"/>
            <a:ext cx="1759598" cy="4964555"/>
          </a:xfrm>
          <a:prstGeom prst="rect">
            <a:avLst/>
          </a:prstGeom>
          <a:solidFill>
            <a:srgbClr val="EEECE1">
              <a:lumMod val="90000"/>
            </a:srgbClr>
          </a:solidFill>
          <a:ln w="19050" cap="flat" cmpd="sng" algn="ctr">
            <a:solidFill>
              <a:srgbClr val="E5E6E8">
                <a:lumMod val="7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nvGrpSpPr>
          <p:cNvPr id="31" name="Group 30">
            <a:extLst>
              <a:ext uri="{FF2B5EF4-FFF2-40B4-BE49-F238E27FC236}">
                <a16:creationId xmlns:a16="http://schemas.microsoft.com/office/drawing/2014/main" id="{FE6127ED-BE55-417F-B463-C322A7D912B0}"/>
              </a:ext>
            </a:extLst>
          </p:cNvPr>
          <p:cNvGrpSpPr/>
          <p:nvPr/>
        </p:nvGrpSpPr>
        <p:grpSpPr>
          <a:xfrm>
            <a:off x="6274711" y="1268762"/>
            <a:ext cx="1759598" cy="4964553"/>
            <a:chOff x="6525789" y="1335316"/>
            <a:chExt cx="1760056" cy="4965846"/>
          </a:xfrm>
        </p:grpSpPr>
        <p:sp>
          <p:nvSpPr>
            <p:cNvPr id="66" name="Rectangle 65">
              <a:extLst>
                <a:ext uri="{FF2B5EF4-FFF2-40B4-BE49-F238E27FC236}">
                  <a16:creationId xmlns:a16="http://schemas.microsoft.com/office/drawing/2014/main" id="{1649F002-509F-4BFA-882F-2489ABD48E6D}"/>
                </a:ext>
              </a:extLst>
            </p:cNvPr>
            <p:cNvSpPr/>
            <p:nvPr/>
          </p:nvSpPr>
          <p:spPr>
            <a:xfrm>
              <a:off x="6525789" y="4350837"/>
              <a:ext cx="1760056" cy="1950325"/>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7" name="Rectangle 66">
              <a:extLst>
                <a:ext uri="{FF2B5EF4-FFF2-40B4-BE49-F238E27FC236}">
                  <a16:creationId xmlns:a16="http://schemas.microsoft.com/office/drawing/2014/main" id="{3E13ECDB-F3CC-44C4-B995-70B4DE5BA8E9}"/>
                </a:ext>
              </a:extLst>
            </p:cNvPr>
            <p:cNvSpPr/>
            <p:nvPr/>
          </p:nvSpPr>
          <p:spPr>
            <a:xfrm>
              <a:off x="6525789" y="1335316"/>
              <a:ext cx="1760056" cy="295549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grpSp>
        <p:nvGrpSpPr>
          <p:cNvPr id="32" name="Group 31">
            <a:extLst>
              <a:ext uri="{FF2B5EF4-FFF2-40B4-BE49-F238E27FC236}">
                <a16:creationId xmlns:a16="http://schemas.microsoft.com/office/drawing/2014/main" id="{57671C40-9F44-4A60-853F-B4D493C266AF}"/>
              </a:ext>
            </a:extLst>
          </p:cNvPr>
          <p:cNvGrpSpPr/>
          <p:nvPr/>
        </p:nvGrpSpPr>
        <p:grpSpPr>
          <a:xfrm>
            <a:off x="8111195" y="1268762"/>
            <a:ext cx="1759598" cy="4964553"/>
            <a:chOff x="8362751" y="1335316"/>
            <a:chExt cx="1760056" cy="4965846"/>
          </a:xfrm>
        </p:grpSpPr>
        <p:sp>
          <p:nvSpPr>
            <p:cNvPr id="64" name="Rectangle 63">
              <a:extLst>
                <a:ext uri="{FF2B5EF4-FFF2-40B4-BE49-F238E27FC236}">
                  <a16:creationId xmlns:a16="http://schemas.microsoft.com/office/drawing/2014/main" id="{A7AF8F4D-A9E6-4C64-9F23-5A2E7B0B886D}"/>
                </a:ext>
              </a:extLst>
            </p:cNvPr>
            <p:cNvSpPr/>
            <p:nvPr/>
          </p:nvSpPr>
          <p:spPr>
            <a:xfrm>
              <a:off x="8362751" y="2340489"/>
              <a:ext cx="1760056" cy="3960673"/>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5" name="Rectangle 64">
              <a:extLst>
                <a:ext uri="{FF2B5EF4-FFF2-40B4-BE49-F238E27FC236}">
                  <a16:creationId xmlns:a16="http://schemas.microsoft.com/office/drawing/2014/main" id="{E15E49C7-9636-4855-84F0-153048BFCFD6}"/>
                </a:ext>
              </a:extLst>
            </p:cNvPr>
            <p:cNvSpPr/>
            <p:nvPr/>
          </p:nvSpPr>
          <p:spPr>
            <a:xfrm>
              <a:off x="8362751" y="1335316"/>
              <a:ext cx="1760056" cy="94708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sp>
        <p:nvSpPr>
          <p:cNvPr id="63" name="Rectangle 62">
            <a:extLst>
              <a:ext uri="{FF2B5EF4-FFF2-40B4-BE49-F238E27FC236}">
                <a16:creationId xmlns:a16="http://schemas.microsoft.com/office/drawing/2014/main" id="{FDB832DD-E7C8-4804-A464-D5E644733A1D}"/>
              </a:ext>
            </a:extLst>
          </p:cNvPr>
          <p:cNvSpPr/>
          <p:nvPr/>
        </p:nvSpPr>
        <p:spPr>
          <a:xfrm>
            <a:off x="9947681" y="1268761"/>
            <a:ext cx="1759598" cy="4943840"/>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 Managed</a:t>
            </a:r>
          </a:p>
        </p:txBody>
      </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What is SAP CLOUD FOUNDRY?</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3429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SAP Cloud Foundry Architecture</a:t>
            </a:r>
          </a:p>
        </p:txBody>
      </p:sp>
      <p:grpSp>
        <p:nvGrpSpPr>
          <p:cNvPr id="16" name="Group 15">
            <a:extLst>
              <a:ext uri="{FF2B5EF4-FFF2-40B4-BE49-F238E27FC236}">
                <a16:creationId xmlns:a16="http://schemas.microsoft.com/office/drawing/2014/main" id="{CD12BED6-27AB-45AF-93DC-F22C6F929F00}"/>
              </a:ext>
            </a:extLst>
          </p:cNvPr>
          <p:cNvGrpSpPr/>
          <p:nvPr/>
        </p:nvGrpSpPr>
        <p:grpSpPr>
          <a:xfrm>
            <a:off x="189756" y="784925"/>
            <a:ext cx="11881320" cy="5999231"/>
            <a:chOff x="419987" y="1098452"/>
            <a:chExt cx="11133785" cy="4953429"/>
          </a:xfrm>
        </p:grpSpPr>
        <p:pic>
          <p:nvPicPr>
            <p:cNvPr id="17" name="Picture 16">
              <a:extLst>
                <a:ext uri="{FF2B5EF4-FFF2-40B4-BE49-F238E27FC236}">
                  <a16:creationId xmlns:a16="http://schemas.microsoft.com/office/drawing/2014/main" id="{A0258555-E30B-4C1D-A241-731E11261A7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18" name="Rectangle 17">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373951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8693</TotalTime>
  <Words>2783</Words>
  <Application>Microsoft Office PowerPoint</Application>
  <PresentationFormat>Custom</PresentationFormat>
  <Paragraphs>334</Paragraphs>
  <Slides>42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 – Day 1</vt:lpstr>
      <vt:lpstr>Agenda – Day 1</vt:lpstr>
      <vt:lpstr>On-premise v/s Cloud Systems</vt:lpstr>
      <vt:lpstr>Types of offerings in Cloud</vt:lpstr>
      <vt:lpstr>What is SAP CLOUD FOUNDRY?</vt:lpstr>
      <vt:lpstr>SAP Cloud Foundry Architecture</vt:lpstr>
      <vt:lpstr>Why Cloud Foundry?</vt:lpstr>
      <vt:lpstr>Self healing</vt:lpstr>
      <vt:lpstr>12F – App Support</vt:lpstr>
      <vt:lpstr>SAP BTP Architecture</vt:lpstr>
      <vt:lpstr>PowerPoint Presentation</vt:lpstr>
      <vt:lpstr>Org Structure BTP CF</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Monolithic VS Microservice (Ex: Uber)</vt:lpstr>
      <vt:lpstr>What is Node JS?</vt:lpstr>
      <vt:lpstr>NPM – Node Package manager</vt:lpstr>
      <vt:lpstr>What is JavaScript?</vt:lpstr>
      <vt:lpstr>Variables in JS</vt:lpstr>
      <vt:lpstr>Asynchronous Non Blocking IO</vt:lpstr>
      <vt:lpstr>Hands on: Node JS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cvedi_soyuztechnologies.com#EXT#@SoyuzTechnologies.onmicrosoft.com</cp:lastModifiedBy>
  <cp:revision>159</cp:revision>
  <dcterms:created xsi:type="dcterms:W3CDTF">2013-09-12T13:05:01Z</dcterms:created>
  <dcterms:modified xsi:type="dcterms:W3CDTF">2023-12-13T07:07:12Z</dcterms:modified>
</cp:coreProperties>
</file>